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6"/>
  </p:notesMasterIdLst>
  <p:sldIdLst>
    <p:sldId id="256" r:id="rId6"/>
    <p:sldId id="270" r:id="rId7"/>
    <p:sldId id="269" r:id="rId8"/>
    <p:sldId id="272" r:id="rId9"/>
    <p:sldId id="287" r:id="rId10"/>
    <p:sldId id="271" r:id="rId11"/>
    <p:sldId id="273" r:id="rId12"/>
    <p:sldId id="288" r:id="rId13"/>
    <p:sldId id="293" r:id="rId14"/>
    <p:sldId id="289" r:id="rId15"/>
    <p:sldId id="291" r:id="rId16"/>
    <p:sldId id="292" r:id="rId17"/>
    <p:sldId id="280" r:id="rId18"/>
    <p:sldId id="281" r:id="rId19"/>
    <p:sldId id="282" r:id="rId20"/>
    <p:sldId id="283" r:id="rId21"/>
    <p:sldId id="284" r:id="rId22"/>
    <p:sldId id="285" r:id="rId23"/>
    <p:sldId id="286" r:id="rId24"/>
    <p:sldId id="26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8E2D"/>
    <a:srgbClr val="F2EEE5"/>
    <a:srgbClr val="8C4620"/>
    <a:srgbClr val="A6381C"/>
    <a:srgbClr val="C55A11"/>
    <a:srgbClr val="DC5434"/>
    <a:srgbClr val="DE5C3E"/>
    <a:srgbClr val="F19E65"/>
    <a:srgbClr val="0A902D"/>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806" autoAdjust="0"/>
    <p:restoredTop sz="92103" autoAdjust="0"/>
  </p:normalViewPr>
  <p:slideViewPr>
    <p:cSldViewPr snapToGrid="0">
      <p:cViewPr varScale="1">
        <p:scale>
          <a:sx n="186" d="100"/>
          <a:sy n="186" d="100"/>
        </p:scale>
        <p:origin x="2528" y="200"/>
      </p:cViewPr>
      <p:guideLst/>
    </p:cSldViewPr>
  </p:slideViewPr>
  <p:notesTextViewPr>
    <p:cViewPr>
      <p:scale>
        <a:sx n="1" d="1"/>
        <a:sy n="1" d="1"/>
      </p:scale>
      <p:origin x="0" y="0"/>
    </p:cViewPr>
  </p:notesTextViewPr>
  <p:notesViewPr>
    <p:cSldViewPr snapToGrid="0" showGuides="1">
      <p:cViewPr varScale="1">
        <p:scale>
          <a:sx n="50" d="100"/>
          <a:sy n="50" d="100"/>
        </p:scale>
        <p:origin x="2640" y="2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C92B70-E406-4449-A121-0A9D6FFF3F83}" type="datetimeFigureOut">
              <a:rPr lang="en-AU" smtClean="0"/>
              <a:t>28/3/2024</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FF1510-7F81-4898-8166-DEB6695A9E2B}" type="slidenum">
              <a:rPr lang="en-AU" smtClean="0"/>
              <a:t>‹#›</a:t>
            </a:fld>
            <a:endParaRPr lang="en-AU" dirty="0"/>
          </a:p>
        </p:txBody>
      </p:sp>
    </p:spTree>
    <p:extLst>
      <p:ext uri="{BB962C8B-B14F-4D97-AF65-F5344CB8AC3E}">
        <p14:creationId xmlns:p14="http://schemas.microsoft.com/office/powerpoint/2010/main" val="1486386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A1FF1510-7F81-4898-8166-DEB6695A9E2B}" type="slidenum">
              <a:rPr lang="en-AU" smtClean="0"/>
              <a:t>1</a:t>
            </a:fld>
            <a:endParaRPr lang="en-AU" dirty="0"/>
          </a:p>
        </p:txBody>
      </p:sp>
    </p:spTree>
    <p:extLst>
      <p:ext uri="{BB962C8B-B14F-4D97-AF65-F5344CB8AC3E}">
        <p14:creationId xmlns:p14="http://schemas.microsoft.com/office/powerpoint/2010/main" val="3240353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C4699-0787-75F2-26DA-5B30068F2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26AC9-832C-C5FA-9B2D-98116A988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68676-ACA1-9214-68E2-DC2EFD5D0CFB}"/>
              </a:ext>
            </a:extLst>
          </p:cNvPr>
          <p:cNvSpPr>
            <a:spLocks noGrp="1"/>
          </p:cNvSpPr>
          <p:nvPr>
            <p:ph type="body" idx="1"/>
          </p:nvPr>
        </p:nvSpPr>
        <p:spPr/>
        <p:txBody>
          <a:bodyPr/>
          <a:lstStyle/>
          <a:p>
            <a:r>
              <a:rPr lang="en-AU" sz="1200" dirty="0">
                <a:effectLst/>
                <a:latin typeface="Calibri" panose="020F0502020204030204" pitchFamily="34" charset="0"/>
                <a:ea typeface="Calibri" panose="020F0502020204030204" pitchFamily="34" charset="0"/>
              </a:rPr>
              <a:t>This slide is targeted toward community engagement teams</a:t>
            </a:r>
            <a:endParaRPr lang="en-AU" dirty="0"/>
          </a:p>
        </p:txBody>
      </p:sp>
      <p:sp>
        <p:nvSpPr>
          <p:cNvPr id="4" name="Slide Number Placeholder 3">
            <a:extLst>
              <a:ext uri="{FF2B5EF4-FFF2-40B4-BE49-F238E27FC236}">
                <a16:creationId xmlns:a16="http://schemas.microsoft.com/office/drawing/2014/main" id="{BE349F78-9100-9A54-665D-9B7E46D20D1E}"/>
              </a:ext>
            </a:extLst>
          </p:cNvPr>
          <p:cNvSpPr>
            <a:spLocks noGrp="1"/>
          </p:cNvSpPr>
          <p:nvPr>
            <p:ph type="sldNum" sz="quarter" idx="5"/>
          </p:nvPr>
        </p:nvSpPr>
        <p:spPr/>
        <p:txBody>
          <a:bodyPr/>
          <a:lstStyle/>
          <a:p>
            <a:fld id="{A1FF1510-7F81-4898-8166-DEB6695A9E2B}" type="slidenum">
              <a:rPr lang="en-AU" smtClean="0"/>
              <a:t>10</a:t>
            </a:fld>
            <a:endParaRPr lang="en-AU" dirty="0"/>
          </a:p>
        </p:txBody>
      </p:sp>
    </p:spTree>
    <p:extLst>
      <p:ext uri="{BB962C8B-B14F-4D97-AF65-F5344CB8AC3E}">
        <p14:creationId xmlns:p14="http://schemas.microsoft.com/office/powerpoint/2010/main" val="4282674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C4699-0787-75F2-26DA-5B30068F2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26AC9-832C-C5FA-9B2D-98116A988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68676-ACA1-9214-68E2-DC2EFD5D0CFB}"/>
              </a:ext>
            </a:extLst>
          </p:cNvPr>
          <p:cNvSpPr>
            <a:spLocks noGrp="1"/>
          </p:cNvSpPr>
          <p:nvPr>
            <p:ph type="body" idx="1"/>
          </p:nvPr>
        </p:nvSpPr>
        <p:spPr/>
        <p:txBody>
          <a:bodyPr/>
          <a:lstStyle/>
          <a:p>
            <a:r>
              <a:rPr lang="en-AU" sz="1200" dirty="0">
                <a:effectLst/>
                <a:latin typeface="Calibri" panose="020F0502020204030204" pitchFamily="34" charset="0"/>
                <a:ea typeface="Calibri" panose="020F0502020204030204" pitchFamily="34" charset="0"/>
              </a:rPr>
              <a:t>This slide is targeted toward corporate planners</a:t>
            </a:r>
            <a:endParaRPr lang="en-AU" dirty="0"/>
          </a:p>
        </p:txBody>
      </p:sp>
      <p:sp>
        <p:nvSpPr>
          <p:cNvPr id="4" name="Slide Number Placeholder 3">
            <a:extLst>
              <a:ext uri="{FF2B5EF4-FFF2-40B4-BE49-F238E27FC236}">
                <a16:creationId xmlns:a16="http://schemas.microsoft.com/office/drawing/2014/main" id="{BE349F78-9100-9A54-665D-9B7E46D20D1E}"/>
              </a:ext>
            </a:extLst>
          </p:cNvPr>
          <p:cNvSpPr>
            <a:spLocks noGrp="1"/>
          </p:cNvSpPr>
          <p:nvPr>
            <p:ph type="sldNum" sz="quarter" idx="5"/>
          </p:nvPr>
        </p:nvSpPr>
        <p:spPr/>
        <p:txBody>
          <a:bodyPr/>
          <a:lstStyle/>
          <a:p>
            <a:fld id="{A1FF1510-7F81-4898-8166-DEB6695A9E2B}" type="slidenum">
              <a:rPr lang="en-AU" smtClean="0"/>
              <a:t>11</a:t>
            </a:fld>
            <a:endParaRPr lang="en-AU" dirty="0"/>
          </a:p>
        </p:txBody>
      </p:sp>
    </p:spTree>
    <p:extLst>
      <p:ext uri="{BB962C8B-B14F-4D97-AF65-F5344CB8AC3E}">
        <p14:creationId xmlns:p14="http://schemas.microsoft.com/office/powerpoint/2010/main" val="3081116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C4699-0787-75F2-26DA-5B30068F2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26AC9-832C-C5FA-9B2D-98116A988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68676-ACA1-9214-68E2-DC2EFD5D0CFB}"/>
              </a:ext>
            </a:extLst>
          </p:cNvPr>
          <p:cNvSpPr>
            <a:spLocks noGrp="1"/>
          </p:cNvSpPr>
          <p:nvPr>
            <p:ph type="body" idx="1"/>
          </p:nvPr>
        </p:nvSpPr>
        <p:spPr/>
        <p:txBody>
          <a:bodyPr/>
          <a:lstStyle/>
          <a:p>
            <a:r>
              <a:rPr lang="en-AU" sz="1200" dirty="0">
                <a:effectLst/>
                <a:latin typeface="Calibri" panose="020F0502020204030204" pitchFamily="34" charset="0"/>
                <a:ea typeface="Calibri" panose="020F0502020204030204" pitchFamily="34" charset="0"/>
              </a:rPr>
              <a:t>This slide is targeted toward corporate planners</a:t>
            </a:r>
            <a:endParaRPr lang="en-AU" dirty="0"/>
          </a:p>
        </p:txBody>
      </p:sp>
      <p:sp>
        <p:nvSpPr>
          <p:cNvPr id="4" name="Slide Number Placeholder 3">
            <a:extLst>
              <a:ext uri="{FF2B5EF4-FFF2-40B4-BE49-F238E27FC236}">
                <a16:creationId xmlns:a16="http://schemas.microsoft.com/office/drawing/2014/main" id="{BE349F78-9100-9A54-665D-9B7E46D20D1E}"/>
              </a:ext>
            </a:extLst>
          </p:cNvPr>
          <p:cNvSpPr>
            <a:spLocks noGrp="1"/>
          </p:cNvSpPr>
          <p:nvPr>
            <p:ph type="sldNum" sz="quarter" idx="5"/>
          </p:nvPr>
        </p:nvSpPr>
        <p:spPr/>
        <p:txBody>
          <a:bodyPr/>
          <a:lstStyle/>
          <a:p>
            <a:fld id="{A1FF1510-7F81-4898-8166-DEB6695A9E2B}" type="slidenum">
              <a:rPr lang="en-AU" smtClean="0"/>
              <a:t>12</a:t>
            </a:fld>
            <a:endParaRPr lang="en-AU" dirty="0"/>
          </a:p>
        </p:txBody>
      </p:sp>
    </p:spTree>
    <p:extLst>
      <p:ext uri="{BB962C8B-B14F-4D97-AF65-F5344CB8AC3E}">
        <p14:creationId xmlns:p14="http://schemas.microsoft.com/office/powerpoint/2010/main" val="19239541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B26FA-896A-2C1A-D31A-EF16DB0E4B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A59822-A863-34D2-2DD0-B89756E922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BD0F9A-3F8D-8AAD-B0FE-B0580B8CB697}"/>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EE73C23C-C6EF-F2B8-F66C-5FB1BEA509CF}"/>
              </a:ext>
            </a:extLst>
          </p:cNvPr>
          <p:cNvSpPr>
            <a:spLocks noGrp="1"/>
          </p:cNvSpPr>
          <p:nvPr>
            <p:ph type="sldNum" sz="quarter" idx="5"/>
          </p:nvPr>
        </p:nvSpPr>
        <p:spPr/>
        <p:txBody>
          <a:bodyPr/>
          <a:lstStyle/>
          <a:p>
            <a:fld id="{A1FF1510-7F81-4898-8166-DEB6695A9E2B}" type="slidenum">
              <a:rPr lang="en-AU" smtClean="0"/>
              <a:t>13</a:t>
            </a:fld>
            <a:endParaRPr lang="en-AU" dirty="0"/>
          </a:p>
        </p:txBody>
      </p:sp>
    </p:spTree>
    <p:extLst>
      <p:ext uri="{BB962C8B-B14F-4D97-AF65-F5344CB8AC3E}">
        <p14:creationId xmlns:p14="http://schemas.microsoft.com/office/powerpoint/2010/main" val="362487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C2C75-BBB2-D27F-7329-B2FC8BCE79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C3E874-B260-2318-70DC-3A879A7E10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05CE0-C4A7-95C4-8A44-C82EC1AFE871}"/>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5D2FDCFE-73D8-A924-93EE-C4E0A0D79862}"/>
              </a:ext>
            </a:extLst>
          </p:cNvPr>
          <p:cNvSpPr>
            <a:spLocks noGrp="1"/>
          </p:cNvSpPr>
          <p:nvPr>
            <p:ph type="sldNum" sz="quarter" idx="5"/>
          </p:nvPr>
        </p:nvSpPr>
        <p:spPr/>
        <p:txBody>
          <a:bodyPr/>
          <a:lstStyle/>
          <a:p>
            <a:fld id="{A1FF1510-7F81-4898-8166-DEB6695A9E2B}" type="slidenum">
              <a:rPr lang="en-AU" smtClean="0"/>
              <a:t>14</a:t>
            </a:fld>
            <a:endParaRPr lang="en-AU" dirty="0"/>
          </a:p>
        </p:txBody>
      </p:sp>
    </p:spTree>
    <p:extLst>
      <p:ext uri="{BB962C8B-B14F-4D97-AF65-F5344CB8AC3E}">
        <p14:creationId xmlns:p14="http://schemas.microsoft.com/office/powerpoint/2010/main" val="480449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E90BC-8845-4023-F84E-8BF9A95B37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521992-0A32-4040-C45E-50B3A8D142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679F07-5BCE-4118-B623-01F32C7A3C4E}"/>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E900D70B-F949-1B2D-75CF-875A0D598F27}"/>
              </a:ext>
            </a:extLst>
          </p:cNvPr>
          <p:cNvSpPr>
            <a:spLocks noGrp="1"/>
          </p:cNvSpPr>
          <p:nvPr>
            <p:ph type="sldNum" sz="quarter" idx="5"/>
          </p:nvPr>
        </p:nvSpPr>
        <p:spPr/>
        <p:txBody>
          <a:bodyPr/>
          <a:lstStyle/>
          <a:p>
            <a:fld id="{A1FF1510-7F81-4898-8166-DEB6695A9E2B}" type="slidenum">
              <a:rPr lang="en-AU" smtClean="0"/>
              <a:t>15</a:t>
            </a:fld>
            <a:endParaRPr lang="en-AU" dirty="0"/>
          </a:p>
        </p:txBody>
      </p:sp>
    </p:spTree>
    <p:extLst>
      <p:ext uri="{BB962C8B-B14F-4D97-AF65-F5344CB8AC3E}">
        <p14:creationId xmlns:p14="http://schemas.microsoft.com/office/powerpoint/2010/main" val="4263452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09D3B-2AA8-F1F7-CF62-F070A90C67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577DFC-157A-B41E-5BB5-569A4138F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596A62-D6C2-E11D-8CF6-DEC348ED7F2E}"/>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EEB916C8-9907-4E83-0363-4931590F92D3}"/>
              </a:ext>
            </a:extLst>
          </p:cNvPr>
          <p:cNvSpPr>
            <a:spLocks noGrp="1"/>
          </p:cNvSpPr>
          <p:nvPr>
            <p:ph type="sldNum" sz="quarter" idx="5"/>
          </p:nvPr>
        </p:nvSpPr>
        <p:spPr/>
        <p:txBody>
          <a:bodyPr/>
          <a:lstStyle/>
          <a:p>
            <a:fld id="{A1FF1510-7F81-4898-8166-DEB6695A9E2B}" type="slidenum">
              <a:rPr lang="en-AU" smtClean="0"/>
              <a:t>16</a:t>
            </a:fld>
            <a:endParaRPr lang="en-AU" dirty="0"/>
          </a:p>
        </p:txBody>
      </p:sp>
    </p:spTree>
    <p:extLst>
      <p:ext uri="{BB962C8B-B14F-4D97-AF65-F5344CB8AC3E}">
        <p14:creationId xmlns:p14="http://schemas.microsoft.com/office/powerpoint/2010/main" val="4169894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2C12E-9643-1D1D-508D-973C777450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4E11E9-1D40-6013-C246-3E668F9B48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238CD4-92F0-FB4B-66F4-24E22AA446CE}"/>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C5058713-AAFE-6AE0-F843-7191A2FBA097}"/>
              </a:ext>
            </a:extLst>
          </p:cNvPr>
          <p:cNvSpPr>
            <a:spLocks noGrp="1"/>
          </p:cNvSpPr>
          <p:nvPr>
            <p:ph type="sldNum" sz="quarter" idx="5"/>
          </p:nvPr>
        </p:nvSpPr>
        <p:spPr/>
        <p:txBody>
          <a:bodyPr/>
          <a:lstStyle/>
          <a:p>
            <a:fld id="{A1FF1510-7F81-4898-8166-DEB6695A9E2B}" type="slidenum">
              <a:rPr lang="en-AU" smtClean="0"/>
              <a:t>17</a:t>
            </a:fld>
            <a:endParaRPr lang="en-AU" dirty="0"/>
          </a:p>
        </p:txBody>
      </p:sp>
    </p:spTree>
    <p:extLst>
      <p:ext uri="{BB962C8B-B14F-4D97-AF65-F5344CB8AC3E}">
        <p14:creationId xmlns:p14="http://schemas.microsoft.com/office/powerpoint/2010/main" val="3025594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8A5A9-3DB3-59E4-AEAA-BFD175370B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7C0270-FA70-8D20-9708-0DA75E2BB1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2C2C3A-96B8-BD84-4D44-3774E3DEA35F}"/>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E6D2C3E3-016D-7E21-DEC4-996A46C2F4AD}"/>
              </a:ext>
            </a:extLst>
          </p:cNvPr>
          <p:cNvSpPr>
            <a:spLocks noGrp="1"/>
          </p:cNvSpPr>
          <p:nvPr>
            <p:ph type="sldNum" sz="quarter" idx="5"/>
          </p:nvPr>
        </p:nvSpPr>
        <p:spPr/>
        <p:txBody>
          <a:bodyPr/>
          <a:lstStyle/>
          <a:p>
            <a:fld id="{A1FF1510-7F81-4898-8166-DEB6695A9E2B}" type="slidenum">
              <a:rPr lang="en-AU" smtClean="0"/>
              <a:t>18</a:t>
            </a:fld>
            <a:endParaRPr lang="en-AU" dirty="0"/>
          </a:p>
        </p:txBody>
      </p:sp>
    </p:spTree>
    <p:extLst>
      <p:ext uri="{BB962C8B-B14F-4D97-AF65-F5344CB8AC3E}">
        <p14:creationId xmlns:p14="http://schemas.microsoft.com/office/powerpoint/2010/main" val="682381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AC721-1DA5-DBA9-F1C6-DE83F24811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1005B0-6B9E-06A5-A83A-1740BBB1C9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EA50EA-9694-7919-CF2A-F35AD2C7C1F4}"/>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382818A8-937F-F47D-14B9-8844EE27000E}"/>
              </a:ext>
            </a:extLst>
          </p:cNvPr>
          <p:cNvSpPr>
            <a:spLocks noGrp="1"/>
          </p:cNvSpPr>
          <p:nvPr>
            <p:ph type="sldNum" sz="quarter" idx="5"/>
          </p:nvPr>
        </p:nvSpPr>
        <p:spPr/>
        <p:txBody>
          <a:bodyPr/>
          <a:lstStyle/>
          <a:p>
            <a:fld id="{A1FF1510-7F81-4898-8166-DEB6695A9E2B}" type="slidenum">
              <a:rPr lang="en-AU" smtClean="0"/>
              <a:t>19</a:t>
            </a:fld>
            <a:endParaRPr lang="en-AU" dirty="0"/>
          </a:p>
        </p:txBody>
      </p:sp>
    </p:spTree>
    <p:extLst>
      <p:ext uri="{BB962C8B-B14F-4D97-AF65-F5344CB8AC3E}">
        <p14:creationId xmlns:p14="http://schemas.microsoft.com/office/powerpoint/2010/main" val="3394449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F04E1-08D3-31FB-367D-B65BC7A955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4F04AD-24B1-8D64-CDD3-3EA4B27497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514C72-8FB2-8A9F-CFBF-C85C51DF1E4A}"/>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A56BA102-CE33-1CD6-5EE2-2C6B28AA4025}"/>
              </a:ext>
            </a:extLst>
          </p:cNvPr>
          <p:cNvSpPr>
            <a:spLocks noGrp="1"/>
          </p:cNvSpPr>
          <p:nvPr>
            <p:ph type="sldNum" sz="quarter" idx="5"/>
          </p:nvPr>
        </p:nvSpPr>
        <p:spPr/>
        <p:txBody>
          <a:bodyPr/>
          <a:lstStyle/>
          <a:p>
            <a:fld id="{A1FF1510-7F81-4898-8166-DEB6695A9E2B}" type="slidenum">
              <a:rPr lang="en-AU" smtClean="0"/>
              <a:t>2</a:t>
            </a:fld>
            <a:endParaRPr lang="en-AU" dirty="0"/>
          </a:p>
        </p:txBody>
      </p:sp>
    </p:spTree>
    <p:extLst>
      <p:ext uri="{BB962C8B-B14F-4D97-AF65-F5344CB8AC3E}">
        <p14:creationId xmlns:p14="http://schemas.microsoft.com/office/powerpoint/2010/main" val="10176624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1FF1510-7F81-4898-8166-DEB6695A9E2B}" type="slidenum">
              <a:rPr lang="en-AU" smtClean="0"/>
              <a:t>20</a:t>
            </a:fld>
            <a:endParaRPr lang="en-AU" dirty="0"/>
          </a:p>
        </p:txBody>
      </p:sp>
    </p:spTree>
    <p:extLst>
      <p:ext uri="{BB962C8B-B14F-4D97-AF65-F5344CB8AC3E}">
        <p14:creationId xmlns:p14="http://schemas.microsoft.com/office/powerpoint/2010/main" val="1373246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9A857-E8C1-1714-0330-F1F6D557BF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EBDFD3-0275-9FED-C9FA-60CEE8BD83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CF7CD0-6D58-3E84-4880-5B3D4F96540C}"/>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0E6FB813-E69E-3B72-F27A-A0DB08760376}"/>
              </a:ext>
            </a:extLst>
          </p:cNvPr>
          <p:cNvSpPr>
            <a:spLocks noGrp="1"/>
          </p:cNvSpPr>
          <p:nvPr>
            <p:ph type="sldNum" sz="quarter" idx="5"/>
          </p:nvPr>
        </p:nvSpPr>
        <p:spPr/>
        <p:txBody>
          <a:bodyPr/>
          <a:lstStyle/>
          <a:p>
            <a:fld id="{A1FF1510-7F81-4898-8166-DEB6695A9E2B}" type="slidenum">
              <a:rPr lang="en-AU" smtClean="0"/>
              <a:t>3</a:t>
            </a:fld>
            <a:endParaRPr lang="en-AU" dirty="0"/>
          </a:p>
        </p:txBody>
      </p:sp>
    </p:spTree>
    <p:extLst>
      <p:ext uri="{BB962C8B-B14F-4D97-AF65-F5344CB8AC3E}">
        <p14:creationId xmlns:p14="http://schemas.microsoft.com/office/powerpoint/2010/main" val="4126217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C5250-8936-CF9C-208C-BBD7F99D3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BE14C-85F2-7D4F-72B9-A9B2F50DE2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3F05F-4881-12C4-356E-750149811BB7}"/>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E7C54AB0-9CCA-3488-991B-0A56BEE13190}"/>
              </a:ext>
            </a:extLst>
          </p:cNvPr>
          <p:cNvSpPr>
            <a:spLocks noGrp="1"/>
          </p:cNvSpPr>
          <p:nvPr>
            <p:ph type="sldNum" sz="quarter" idx="5"/>
          </p:nvPr>
        </p:nvSpPr>
        <p:spPr/>
        <p:txBody>
          <a:bodyPr/>
          <a:lstStyle/>
          <a:p>
            <a:fld id="{A1FF1510-7F81-4898-8166-DEB6695A9E2B}" type="slidenum">
              <a:rPr lang="en-AU" smtClean="0"/>
              <a:t>4</a:t>
            </a:fld>
            <a:endParaRPr lang="en-AU" dirty="0"/>
          </a:p>
        </p:txBody>
      </p:sp>
    </p:spTree>
    <p:extLst>
      <p:ext uri="{BB962C8B-B14F-4D97-AF65-F5344CB8AC3E}">
        <p14:creationId xmlns:p14="http://schemas.microsoft.com/office/powerpoint/2010/main" val="2461150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C5250-8936-CF9C-208C-BBD7F99D3F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BE14C-85F2-7D4F-72B9-A9B2F50DE2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3F05F-4881-12C4-356E-750149811BB7}"/>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E7C54AB0-9CCA-3488-991B-0A56BEE13190}"/>
              </a:ext>
            </a:extLst>
          </p:cNvPr>
          <p:cNvSpPr>
            <a:spLocks noGrp="1"/>
          </p:cNvSpPr>
          <p:nvPr>
            <p:ph type="sldNum" sz="quarter" idx="5"/>
          </p:nvPr>
        </p:nvSpPr>
        <p:spPr/>
        <p:txBody>
          <a:bodyPr/>
          <a:lstStyle/>
          <a:p>
            <a:fld id="{A1FF1510-7F81-4898-8166-DEB6695A9E2B}" type="slidenum">
              <a:rPr lang="en-AU" smtClean="0"/>
              <a:t>5</a:t>
            </a:fld>
            <a:endParaRPr lang="en-AU" dirty="0"/>
          </a:p>
        </p:txBody>
      </p:sp>
    </p:spTree>
    <p:extLst>
      <p:ext uri="{BB962C8B-B14F-4D97-AF65-F5344CB8AC3E}">
        <p14:creationId xmlns:p14="http://schemas.microsoft.com/office/powerpoint/2010/main" val="2010344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D9423-D74A-2C2E-96EB-5BB47C4F10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A1E58-D4BF-164B-6A10-3C3EC75F1F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6C9407-749A-F123-3777-401925E3CA1A}"/>
              </a:ext>
            </a:extLst>
          </p:cNvPr>
          <p:cNvSpPr>
            <a:spLocks noGrp="1"/>
          </p:cNvSpPr>
          <p:nvPr>
            <p:ph type="body" idx="1"/>
          </p:nvPr>
        </p:nvSpPr>
        <p:spPr/>
        <p:txBody>
          <a:bodyPr/>
          <a:lstStyle/>
          <a:p>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770BB313-23CE-2C15-51BE-70A2AB9C1461}"/>
              </a:ext>
            </a:extLst>
          </p:cNvPr>
          <p:cNvSpPr>
            <a:spLocks noGrp="1"/>
          </p:cNvSpPr>
          <p:nvPr>
            <p:ph type="sldNum" sz="quarter" idx="5"/>
          </p:nvPr>
        </p:nvSpPr>
        <p:spPr/>
        <p:txBody>
          <a:bodyPr/>
          <a:lstStyle/>
          <a:p>
            <a:fld id="{A1FF1510-7F81-4898-8166-DEB6695A9E2B}" type="slidenum">
              <a:rPr lang="en-AU" smtClean="0"/>
              <a:t>6</a:t>
            </a:fld>
            <a:endParaRPr lang="en-AU" dirty="0"/>
          </a:p>
        </p:txBody>
      </p:sp>
    </p:spTree>
    <p:extLst>
      <p:ext uri="{BB962C8B-B14F-4D97-AF65-F5344CB8AC3E}">
        <p14:creationId xmlns:p14="http://schemas.microsoft.com/office/powerpoint/2010/main" val="629665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C4699-0787-75F2-26DA-5B30068F2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26AC9-832C-C5FA-9B2D-98116A988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68676-ACA1-9214-68E2-DC2EFD5D0CFB}"/>
              </a:ext>
            </a:extLst>
          </p:cNvPr>
          <p:cNvSpPr>
            <a:spLocks noGrp="1"/>
          </p:cNvSpPr>
          <p:nvPr>
            <p:ph type="body" idx="1"/>
          </p:nvPr>
        </p:nvSpPr>
        <p:spPr/>
        <p:txBody>
          <a:bodyPr/>
          <a:lstStyle/>
          <a:p>
            <a:r>
              <a:rPr lang="en-AU" sz="1200" dirty="0">
                <a:effectLst/>
                <a:latin typeface="Calibri" panose="020F0502020204030204" pitchFamily="34" charset="0"/>
                <a:ea typeface="Calibri" panose="020F0502020204030204" pitchFamily="34" charset="0"/>
              </a:rPr>
              <a:t>Main slide option 1: Targeted toward staff (not executive level)</a:t>
            </a:r>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BE349F78-9100-9A54-665D-9B7E46D20D1E}"/>
              </a:ext>
            </a:extLst>
          </p:cNvPr>
          <p:cNvSpPr>
            <a:spLocks noGrp="1"/>
          </p:cNvSpPr>
          <p:nvPr>
            <p:ph type="sldNum" sz="quarter" idx="5"/>
          </p:nvPr>
        </p:nvSpPr>
        <p:spPr/>
        <p:txBody>
          <a:bodyPr/>
          <a:lstStyle/>
          <a:p>
            <a:fld id="{A1FF1510-7F81-4898-8166-DEB6695A9E2B}" type="slidenum">
              <a:rPr lang="en-AU" smtClean="0"/>
              <a:t>7</a:t>
            </a:fld>
            <a:endParaRPr lang="en-AU" dirty="0"/>
          </a:p>
        </p:txBody>
      </p:sp>
    </p:spTree>
    <p:extLst>
      <p:ext uri="{BB962C8B-B14F-4D97-AF65-F5344CB8AC3E}">
        <p14:creationId xmlns:p14="http://schemas.microsoft.com/office/powerpoint/2010/main" val="1175136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C4699-0787-75F2-26DA-5B30068F2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26AC9-832C-C5FA-9B2D-98116A988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68676-ACA1-9214-68E2-DC2EFD5D0CFB}"/>
              </a:ext>
            </a:extLst>
          </p:cNvPr>
          <p:cNvSpPr>
            <a:spLocks noGrp="1"/>
          </p:cNvSpPr>
          <p:nvPr>
            <p:ph type="body" idx="1"/>
          </p:nvPr>
        </p:nvSpPr>
        <p:spPr/>
        <p:txBody>
          <a:bodyPr/>
          <a:lstStyle/>
          <a:p>
            <a:r>
              <a:rPr lang="en-AU" sz="1200" dirty="0">
                <a:effectLst/>
                <a:latin typeface="Calibri" panose="020F0502020204030204" pitchFamily="34" charset="0"/>
                <a:ea typeface="Calibri" panose="020F0502020204030204" pitchFamily="34" charset="0"/>
              </a:rPr>
              <a:t>Main slide option 2: Targeted toward the executive level</a:t>
            </a:r>
            <a:br>
              <a:rPr lang="en-AU" sz="1200" dirty="0">
                <a:effectLst/>
                <a:latin typeface="Calibri" panose="020F0502020204030204" pitchFamily="34" charset="0"/>
                <a:ea typeface="Calibri" panose="020F0502020204030204" pitchFamily="34" charset="0"/>
              </a:rPr>
            </a:br>
            <a:endParaRPr lang="en-AU" dirty="0"/>
          </a:p>
        </p:txBody>
      </p:sp>
      <p:sp>
        <p:nvSpPr>
          <p:cNvPr id="4" name="Slide Number Placeholder 3">
            <a:extLst>
              <a:ext uri="{FF2B5EF4-FFF2-40B4-BE49-F238E27FC236}">
                <a16:creationId xmlns:a16="http://schemas.microsoft.com/office/drawing/2014/main" id="{BE349F78-9100-9A54-665D-9B7E46D20D1E}"/>
              </a:ext>
            </a:extLst>
          </p:cNvPr>
          <p:cNvSpPr>
            <a:spLocks noGrp="1"/>
          </p:cNvSpPr>
          <p:nvPr>
            <p:ph type="sldNum" sz="quarter" idx="5"/>
          </p:nvPr>
        </p:nvSpPr>
        <p:spPr/>
        <p:txBody>
          <a:bodyPr/>
          <a:lstStyle/>
          <a:p>
            <a:fld id="{A1FF1510-7F81-4898-8166-DEB6695A9E2B}" type="slidenum">
              <a:rPr lang="en-AU" smtClean="0"/>
              <a:t>8</a:t>
            </a:fld>
            <a:endParaRPr lang="en-AU" dirty="0"/>
          </a:p>
        </p:txBody>
      </p:sp>
    </p:spTree>
    <p:extLst>
      <p:ext uri="{BB962C8B-B14F-4D97-AF65-F5344CB8AC3E}">
        <p14:creationId xmlns:p14="http://schemas.microsoft.com/office/powerpoint/2010/main" val="3697082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C4699-0787-75F2-26DA-5B30068F23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026AC9-832C-C5FA-9B2D-98116A988F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568676-ACA1-9214-68E2-DC2EFD5D0CFB}"/>
              </a:ext>
            </a:extLst>
          </p:cNvPr>
          <p:cNvSpPr>
            <a:spLocks noGrp="1"/>
          </p:cNvSpPr>
          <p:nvPr>
            <p:ph type="body" idx="1"/>
          </p:nvPr>
        </p:nvSpPr>
        <p:spPr/>
        <p:txBody>
          <a:bodyPr/>
          <a:lstStyle/>
          <a:p>
            <a:r>
              <a:rPr lang="en-AU" sz="1200" dirty="0">
                <a:effectLst/>
                <a:latin typeface="Calibri" panose="020F0502020204030204" pitchFamily="34" charset="0"/>
                <a:ea typeface="Calibri" panose="020F0502020204030204" pitchFamily="34" charset="0"/>
              </a:rPr>
              <a:t>This slide is targeted toward the executive level and corporate planners</a:t>
            </a:r>
            <a:endParaRPr lang="en-AU" dirty="0"/>
          </a:p>
        </p:txBody>
      </p:sp>
      <p:sp>
        <p:nvSpPr>
          <p:cNvPr id="4" name="Slide Number Placeholder 3">
            <a:extLst>
              <a:ext uri="{FF2B5EF4-FFF2-40B4-BE49-F238E27FC236}">
                <a16:creationId xmlns:a16="http://schemas.microsoft.com/office/drawing/2014/main" id="{BE349F78-9100-9A54-665D-9B7E46D20D1E}"/>
              </a:ext>
            </a:extLst>
          </p:cNvPr>
          <p:cNvSpPr>
            <a:spLocks noGrp="1"/>
          </p:cNvSpPr>
          <p:nvPr>
            <p:ph type="sldNum" sz="quarter" idx="5"/>
          </p:nvPr>
        </p:nvSpPr>
        <p:spPr/>
        <p:txBody>
          <a:bodyPr/>
          <a:lstStyle/>
          <a:p>
            <a:fld id="{A1FF1510-7F81-4898-8166-DEB6695A9E2B}" type="slidenum">
              <a:rPr lang="en-AU" smtClean="0"/>
              <a:t>9</a:t>
            </a:fld>
            <a:endParaRPr lang="en-AU" dirty="0"/>
          </a:p>
        </p:txBody>
      </p:sp>
    </p:spTree>
    <p:extLst>
      <p:ext uri="{BB962C8B-B14F-4D97-AF65-F5344CB8AC3E}">
        <p14:creationId xmlns:p14="http://schemas.microsoft.com/office/powerpoint/2010/main" val="14756434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1C789-D0CC-2873-C4B4-A926B0365F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6FA93325-6838-1347-21A5-1A5245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531FC7B8-6093-A27F-BE67-2775D69FFB23}"/>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5" name="Footer Placeholder 4">
            <a:extLst>
              <a:ext uri="{FF2B5EF4-FFF2-40B4-BE49-F238E27FC236}">
                <a16:creationId xmlns:a16="http://schemas.microsoft.com/office/drawing/2014/main" id="{2D582F51-E21F-DF24-DB68-116F5ACB3A72}"/>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37ACAE0A-C4A2-E1F1-88DD-F100012D9A8D}"/>
              </a:ext>
            </a:extLst>
          </p:cNvPr>
          <p:cNvSpPr>
            <a:spLocks noGrp="1"/>
          </p:cNvSpPr>
          <p:nvPr>
            <p:ph type="sldNum" sz="quarter" idx="12"/>
          </p:nvPr>
        </p:nvSpPr>
        <p:spPr/>
        <p:txBody>
          <a:bodyPr/>
          <a:lstStyle/>
          <a:p>
            <a:fld id="{849DBA87-8D92-41A2-BD9F-214BA55451FB}" type="slidenum">
              <a:rPr lang="en-AU" smtClean="0"/>
              <a:t>‹#›</a:t>
            </a:fld>
            <a:endParaRPr lang="en-AU" dirty="0"/>
          </a:p>
        </p:txBody>
      </p:sp>
      <p:sp>
        <p:nvSpPr>
          <p:cNvPr id="7" name="Rectangle 6">
            <a:extLst>
              <a:ext uri="{FF2B5EF4-FFF2-40B4-BE49-F238E27FC236}">
                <a16:creationId xmlns:a16="http://schemas.microsoft.com/office/drawing/2014/main" id="{04039C4C-DCCA-F00D-3752-3BAE90E0B2AE}"/>
              </a:ext>
            </a:extLst>
          </p:cNvPr>
          <p:cNvSpPr/>
          <p:nvPr userDrawn="1"/>
        </p:nvSpPr>
        <p:spPr>
          <a:xfrm rot="16200000" flipV="1">
            <a:off x="5517674" y="-5551966"/>
            <a:ext cx="1122363" cy="12226291"/>
          </a:xfrm>
          <a:prstGeom prst="rect">
            <a:avLst/>
          </a:prstGeom>
          <a:gradFill>
            <a:gsLst>
              <a:gs pos="53000">
                <a:srgbClr val="A7381D"/>
              </a:gs>
              <a:gs pos="19000">
                <a:schemeClr val="accent2">
                  <a:lumMod val="75000"/>
                </a:schemeClr>
              </a:gs>
              <a:gs pos="100000">
                <a:srgbClr val="0A902D"/>
              </a:gs>
            </a:gsLst>
            <a:lin ang="5400000" scaled="1"/>
          </a:gradFill>
          <a:ln w="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9" name="Picture 8">
            <a:extLst>
              <a:ext uri="{FF2B5EF4-FFF2-40B4-BE49-F238E27FC236}">
                <a16:creationId xmlns:a16="http://schemas.microsoft.com/office/drawing/2014/main" id="{C29C9621-D5FB-34F4-69AC-D08EE1AD5AC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738708" y="244865"/>
            <a:ext cx="2101502" cy="785423"/>
          </a:xfrm>
          <a:prstGeom prst="rect">
            <a:avLst/>
          </a:prstGeom>
        </p:spPr>
      </p:pic>
    </p:spTree>
    <p:extLst>
      <p:ext uri="{BB962C8B-B14F-4D97-AF65-F5344CB8AC3E}">
        <p14:creationId xmlns:p14="http://schemas.microsoft.com/office/powerpoint/2010/main" val="495663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6B507-3C44-2998-6751-5A01E9F2E31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896149FF-6F5C-F427-5E28-39641386141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A64C02E-215F-5D59-3D11-45940D449B6D}"/>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5" name="Footer Placeholder 4">
            <a:extLst>
              <a:ext uri="{FF2B5EF4-FFF2-40B4-BE49-F238E27FC236}">
                <a16:creationId xmlns:a16="http://schemas.microsoft.com/office/drawing/2014/main" id="{EE33269F-2CC7-F666-2B4B-9C50B24C0956}"/>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08A5D3E4-F9E7-8708-DA68-FAB8A8CE8A2D}"/>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1218236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51DD9F-191D-3AF3-7C45-5D196C1B6D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70593A3-985C-B921-2D77-83CB4B8132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A0A5DD5-EE17-37B6-72EC-A1F3C2772499}"/>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5" name="Footer Placeholder 4">
            <a:extLst>
              <a:ext uri="{FF2B5EF4-FFF2-40B4-BE49-F238E27FC236}">
                <a16:creationId xmlns:a16="http://schemas.microsoft.com/office/drawing/2014/main" id="{59BC2CE2-B3A7-8B5B-37B1-62B9762E55DE}"/>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A4D3DF09-7456-201B-2028-E4EF793A1315}"/>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99246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2D300-28BB-5EF0-0F59-352F7CCA3833}"/>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B59F2E0-B18A-B27E-1067-D5537C01FAD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947F951-D7C3-3F56-06DA-701A28A3A4CA}"/>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5" name="Footer Placeholder 4">
            <a:extLst>
              <a:ext uri="{FF2B5EF4-FFF2-40B4-BE49-F238E27FC236}">
                <a16:creationId xmlns:a16="http://schemas.microsoft.com/office/drawing/2014/main" id="{000328C6-D023-832B-35FC-B8961F00D19F}"/>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4B0D3B1F-564E-EA77-4A95-C5A00D8F9FAE}"/>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38892443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C32AA-0A20-0E0B-D49D-21011C52DD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D143C8F1-27C7-0DFF-1A6D-2841AEDF7D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EE4789-152B-144A-AF38-557D84ED2DCC}"/>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5" name="Footer Placeholder 4">
            <a:extLst>
              <a:ext uri="{FF2B5EF4-FFF2-40B4-BE49-F238E27FC236}">
                <a16:creationId xmlns:a16="http://schemas.microsoft.com/office/drawing/2014/main" id="{C3B9506F-A80A-AD93-842F-79718ABBD869}"/>
              </a:ext>
            </a:extLst>
          </p:cNvPr>
          <p:cNvSpPr>
            <a:spLocks noGrp="1"/>
          </p:cNvSpPr>
          <p:nvPr>
            <p:ph type="ftr" sz="quarter" idx="11"/>
          </p:nvPr>
        </p:nvSpPr>
        <p:spPr/>
        <p:txBody>
          <a:bodyPr/>
          <a:lstStyle/>
          <a:p>
            <a:endParaRPr lang="en-AU" dirty="0"/>
          </a:p>
        </p:txBody>
      </p:sp>
      <p:sp>
        <p:nvSpPr>
          <p:cNvPr id="6" name="Slide Number Placeholder 5">
            <a:extLst>
              <a:ext uri="{FF2B5EF4-FFF2-40B4-BE49-F238E27FC236}">
                <a16:creationId xmlns:a16="http://schemas.microsoft.com/office/drawing/2014/main" id="{A88DCE64-F0C5-AC03-A937-94E62C61D7DE}"/>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1054950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69D1B-D4A8-C16A-5504-2CE0DB13F3F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6489C95-02C5-3DA8-9DCB-F4985E5BCF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9596BFB4-11A9-136C-B194-F5D261623D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D773A738-D9E9-50A1-BA85-095F9DB78B2F}"/>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6" name="Footer Placeholder 5">
            <a:extLst>
              <a:ext uri="{FF2B5EF4-FFF2-40B4-BE49-F238E27FC236}">
                <a16:creationId xmlns:a16="http://schemas.microsoft.com/office/drawing/2014/main" id="{A0298710-EB8E-23BC-2311-98F5DB5D4442}"/>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ED1514FB-7824-F3E4-1BAA-CED2F7B3CC51}"/>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1041385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1B1D9-0062-EF77-AF2D-7BF62137152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BB776D5-83DB-2343-C131-8DE0859A7A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795BCE-1FAE-FC69-6478-D3127FC185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4616F71D-8E4B-7005-0BA5-EB555A63EB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669F58-F9D6-5C12-2C79-BA9BC83F65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678A405-7DB4-DF58-7DB4-9C11ED4C92E6}"/>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8" name="Footer Placeholder 7">
            <a:extLst>
              <a:ext uri="{FF2B5EF4-FFF2-40B4-BE49-F238E27FC236}">
                <a16:creationId xmlns:a16="http://schemas.microsoft.com/office/drawing/2014/main" id="{6829C507-01F6-9A39-88AC-2A9D7677C7DF}"/>
              </a:ext>
            </a:extLst>
          </p:cNvPr>
          <p:cNvSpPr>
            <a:spLocks noGrp="1"/>
          </p:cNvSpPr>
          <p:nvPr>
            <p:ph type="ftr" sz="quarter" idx="11"/>
          </p:nvPr>
        </p:nvSpPr>
        <p:spPr/>
        <p:txBody>
          <a:bodyPr/>
          <a:lstStyle/>
          <a:p>
            <a:endParaRPr lang="en-AU" dirty="0"/>
          </a:p>
        </p:txBody>
      </p:sp>
      <p:sp>
        <p:nvSpPr>
          <p:cNvPr id="9" name="Slide Number Placeholder 8">
            <a:extLst>
              <a:ext uri="{FF2B5EF4-FFF2-40B4-BE49-F238E27FC236}">
                <a16:creationId xmlns:a16="http://schemas.microsoft.com/office/drawing/2014/main" id="{E56610FE-70A4-876C-85D9-07BD8A788C08}"/>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2436217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87F19-AD74-78C2-4726-323F320B60E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D08A816C-1E60-819F-0B95-80A49BD33924}"/>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4" name="Footer Placeholder 3">
            <a:extLst>
              <a:ext uri="{FF2B5EF4-FFF2-40B4-BE49-F238E27FC236}">
                <a16:creationId xmlns:a16="http://schemas.microsoft.com/office/drawing/2014/main" id="{3E573EBF-ECFC-299C-02F7-1AD5662C2E25}"/>
              </a:ext>
            </a:extLst>
          </p:cNvPr>
          <p:cNvSpPr>
            <a:spLocks noGrp="1"/>
          </p:cNvSpPr>
          <p:nvPr>
            <p:ph type="ftr" sz="quarter" idx="11"/>
          </p:nvPr>
        </p:nvSpPr>
        <p:spPr/>
        <p:txBody>
          <a:bodyPr/>
          <a:lstStyle/>
          <a:p>
            <a:endParaRPr lang="en-AU" dirty="0"/>
          </a:p>
        </p:txBody>
      </p:sp>
      <p:sp>
        <p:nvSpPr>
          <p:cNvPr id="5" name="Slide Number Placeholder 4">
            <a:extLst>
              <a:ext uri="{FF2B5EF4-FFF2-40B4-BE49-F238E27FC236}">
                <a16:creationId xmlns:a16="http://schemas.microsoft.com/office/drawing/2014/main" id="{CCE5DF9D-F154-2438-6F03-FFB37E187AB4}"/>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1527859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70E9F9-1D0B-2B99-07DE-909EE0C3F00F}"/>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3" name="Footer Placeholder 2">
            <a:extLst>
              <a:ext uri="{FF2B5EF4-FFF2-40B4-BE49-F238E27FC236}">
                <a16:creationId xmlns:a16="http://schemas.microsoft.com/office/drawing/2014/main" id="{17C890BE-7AD8-20D2-7783-0DBCC3DFA595}"/>
              </a:ext>
            </a:extLst>
          </p:cNvPr>
          <p:cNvSpPr>
            <a:spLocks noGrp="1"/>
          </p:cNvSpPr>
          <p:nvPr>
            <p:ph type="ftr" sz="quarter" idx="11"/>
          </p:nvPr>
        </p:nvSpPr>
        <p:spPr/>
        <p:txBody>
          <a:bodyPr/>
          <a:lstStyle/>
          <a:p>
            <a:endParaRPr lang="en-AU" dirty="0"/>
          </a:p>
        </p:txBody>
      </p:sp>
      <p:sp>
        <p:nvSpPr>
          <p:cNvPr id="4" name="Slide Number Placeholder 3">
            <a:extLst>
              <a:ext uri="{FF2B5EF4-FFF2-40B4-BE49-F238E27FC236}">
                <a16:creationId xmlns:a16="http://schemas.microsoft.com/office/drawing/2014/main" id="{6AE22D19-73A3-FE30-1884-152EE4B601DB}"/>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332402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FB4BD-52A0-7B25-7ED7-29217B4265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BF9C903-9D4A-6DBE-5540-0421DD73A9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FD680CB3-4495-33BA-4A2B-176AB0A9E6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D4EADA-F8FB-FF8D-54D9-E5713810A61F}"/>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6" name="Footer Placeholder 5">
            <a:extLst>
              <a:ext uri="{FF2B5EF4-FFF2-40B4-BE49-F238E27FC236}">
                <a16:creationId xmlns:a16="http://schemas.microsoft.com/office/drawing/2014/main" id="{E34DB98A-BDF9-C61B-7107-A2912101396B}"/>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86B818CB-9B0B-5112-953A-AEB96C90CA24}"/>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3720537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1E1F4-F13B-3C1E-B6D0-22C7859987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1791E96A-A50B-DD20-9124-8B6CE3CAF26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dirty="0"/>
          </a:p>
        </p:txBody>
      </p:sp>
      <p:sp>
        <p:nvSpPr>
          <p:cNvPr id="4" name="Text Placeholder 3">
            <a:extLst>
              <a:ext uri="{FF2B5EF4-FFF2-40B4-BE49-F238E27FC236}">
                <a16:creationId xmlns:a16="http://schemas.microsoft.com/office/drawing/2014/main" id="{7F2E0EA9-78EB-7285-29E1-49E925706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237185-1F5C-9ED5-B937-43C612DA8B10}"/>
              </a:ext>
            </a:extLst>
          </p:cNvPr>
          <p:cNvSpPr>
            <a:spLocks noGrp="1"/>
          </p:cNvSpPr>
          <p:nvPr>
            <p:ph type="dt" sz="half" idx="10"/>
          </p:nvPr>
        </p:nvSpPr>
        <p:spPr/>
        <p:txBody>
          <a:bodyPr/>
          <a:lstStyle/>
          <a:p>
            <a:fld id="{E0EC3CEA-9849-4537-80D4-7572F0927A40}" type="datetimeFigureOut">
              <a:rPr lang="en-AU" smtClean="0"/>
              <a:t>28/3/2024</a:t>
            </a:fld>
            <a:endParaRPr lang="en-AU" dirty="0"/>
          </a:p>
        </p:txBody>
      </p:sp>
      <p:sp>
        <p:nvSpPr>
          <p:cNvPr id="6" name="Footer Placeholder 5">
            <a:extLst>
              <a:ext uri="{FF2B5EF4-FFF2-40B4-BE49-F238E27FC236}">
                <a16:creationId xmlns:a16="http://schemas.microsoft.com/office/drawing/2014/main" id="{9312189C-4EBB-2895-49FF-F945D13AB7A1}"/>
              </a:ext>
            </a:extLst>
          </p:cNvPr>
          <p:cNvSpPr>
            <a:spLocks noGrp="1"/>
          </p:cNvSpPr>
          <p:nvPr>
            <p:ph type="ftr" sz="quarter" idx="11"/>
          </p:nvPr>
        </p:nvSpPr>
        <p:spPr/>
        <p:txBody>
          <a:bodyPr/>
          <a:lstStyle/>
          <a:p>
            <a:endParaRPr lang="en-AU" dirty="0"/>
          </a:p>
        </p:txBody>
      </p:sp>
      <p:sp>
        <p:nvSpPr>
          <p:cNvPr id="7" name="Slide Number Placeholder 6">
            <a:extLst>
              <a:ext uri="{FF2B5EF4-FFF2-40B4-BE49-F238E27FC236}">
                <a16:creationId xmlns:a16="http://schemas.microsoft.com/office/drawing/2014/main" id="{D3ADD865-13C7-BE08-3BE6-CF7B78418EF5}"/>
              </a:ext>
            </a:extLst>
          </p:cNvPr>
          <p:cNvSpPr>
            <a:spLocks noGrp="1"/>
          </p:cNvSpPr>
          <p:nvPr>
            <p:ph type="sldNum" sz="quarter" idx="12"/>
          </p:nvPr>
        </p:nvSpPr>
        <p:spPr/>
        <p:txBody>
          <a:bodyPr/>
          <a:lstStyle/>
          <a:p>
            <a:fld id="{849DBA87-8D92-41A2-BD9F-214BA55451FB}" type="slidenum">
              <a:rPr lang="en-AU" smtClean="0"/>
              <a:t>‹#›</a:t>
            </a:fld>
            <a:endParaRPr lang="en-AU" dirty="0"/>
          </a:p>
        </p:txBody>
      </p:sp>
    </p:spTree>
    <p:extLst>
      <p:ext uri="{BB962C8B-B14F-4D97-AF65-F5344CB8AC3E}">
        <p14:creationId xmlns:p14="http://schemas.microsoft.com/office/powerpoint/2010/main" val="1326627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3FE233-5774-2832-07B2-5896A7E675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0B2A397-280C-A822-F4B2-B2F879D0FC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B7979D2-057F-AEE6-58C7-17828B4195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EC3CEA-9849-4537-80D4-7572F0927A40}" type="datetimeFigureOut">
              <a:rPr lang="en-AU" smtClean="0"/>
              <a:t>28/3/2024</a:t>
            </a:fld>
            <a:endParaRPr lang="en-AU" dirty="0"/>
          </a:p>
        </p:txBody>
      </p:sp>
      <p:sp>
        <p:nvSpPr>
          <p:cNvPr id="5" name="Footer Placeholder 4">
            <a:extLst>
              <a:ext uri="{FF2B5EF4-FFF2-40B4-BE49-F238E27FC236}">
                <a16:creationId xmlns:a16="http://schemas.microsoft.com/office/drawing/2014/main" id="{9CB3DB44-3233-CE07-5B1E-6045B73D04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dirty="0"/>
          </a:p>
        </p:txBody>
      </p:sp>
      <p:sp>
        <p:nvSpPr>
          <p:cNvPr id="6" name="Slide Number Placeholder 5">
            <a:extLst>
              <a:ext uri="{FF2B5EF4-FFF2-40B4-BE49-F238E27FC236}">
                <a16:creationId xmlns:a16="http://schemas.microsoft.com/office/drawing/2014/main" id="{1BB37D02-45AB-2863-299C-D2892F5593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9DBA87-8D92-41A2-BD9F-214BA55451FB}" type="slidenum">
              <a:rPr lang="en-AU" smtClean="0"/>
              <a:t>‹#›</a:t>
            </a:fld>
            <a:endParaRPr lang="en-AU" dirty="0"/>
          </a:p>
        </p:txBody>
      </p:sp>
    </p:spTree>
    <p:extLst>
      <p:ext uri="{BB962C8B-B14F-4D97-AF65-F5344CB8AC3E}">
        <p14:creationId xmlns:p14="http://schemas.microsoft.com/office/powerpoint/2010/main" val="4276447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9.jpg"/><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BCE6FC3-A727-E1CE-BAEB-BFC4844DF5F6}"/>
              </a:ext>
            </a:extLst>
          </p:cNvPr>
          <p:cNvPicPr>
            <a:picLocks noChangeAspect="1"/>
          </p:cNvPicPr>
          <p:nvPr/>
        </p:nvPicPr>
        <p:blipFill rotWithShape="1">
          <a:blip r:embed="rId3">
            <a:extLst>
              <a:ext uri="{28A0092B-C50C-407E-A947-70E740481C1C}">
                <a14:useLocalDpi xmlns:a14="http://schemas.microsoft.com/office/drawing/2010/main" val="0"/>
              </a:ext>
            </a:extLst>
          </a:blip>
          <a:srcRect l="16081" t="18410" b="12146"/>
          <a:stretch/>
        </p:blipFill>
        <p:spPr>
          <a:xfrm>
            <a:off x="-58358" y="1185351"/>
            <a:ext cx="12262337" cy="5706833"/>
          </a:xfrm>
          <a:prstGeom prst="rect">
            <a:avLst/>
          </a:prstGeom>
        </p:spPr>
      </p:pic>
      <p:grpSp>
        <p:nvGrpSpPr>
          <p:cNvPr id="34" name="Group 33">
            <a:extLst>
              <a:ext uri="{FF2B5EF4-FFF2-40B4-BE49-F238E27FC236}">
                <a16:creationId xmlns:a16="http://schemas.microsoft.com/office/drawing/2014/main" id="{FFFE3645-1094-AE10-2C52-BB3149F71DCF}"/>
              </a:ext>
            </a:extLst>
          </p:cNvPr>
          <p:cNvGrpSpPr/>
          <p:nvPr/>
        </p:nvGrpSpPr>
        <p:grpSpPr>
          <a:xfrm>
            <a:off x="8481850" y="1106181"/>
            <a:ext cx="3430039" cy="4942140"/>
            <a:chOff x="7883180" y="1185728"/>
            <a:chExt cx="3954859" cy="5593613"/>
          </a:xfrm>
        </p:grpSpPr>
        <p:pic>
          <p:nvPicPr>
            <p:cNvPr id="18" name="Picture 17">
              <a:extLst>
                <a:ext uri="{FF2B5EF4-FFF2-40B4-BE49-F238E27FC236}">
                  <a16:creationId xmlns:a16="http://schemas.microsoft.com/office/drawing/2014/main" id="{6440354C-6D6C-CE82-D007-FC3242F79258}"/>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883180" y="1185728"/>
              <a:ext cx="3954859" cy="5593613"/>
            </a:xfrm>
            <a:prstGeom prst="rect">
              <a:avLst/>
            </a:prstGeom>
          </p:spPr>
        </p:pic>
        <p:sp>
          <p:nvSpPr>
            <p:cNvPr id="19" name="TextBox 18">
              <a:extLst>
                <a:ext uri="{FF2B5EF4-FFF2-40B4-BE49-F238E27FC236}">
                  <a16:creationId xmlns:a16="http://schemas.microsoft.com/office/drawing/2014/main" id="{D2EC1442-0097-436C-EA23-2980950F38B1}"/>
                </a:ext>
              </a:extLst>
            </p:cNvPr>
            <p:cNvSpPr txBox="1"/>
            <p:nvPr/>
          </p:nvSpPr>
          <p:spPr>
            <a:xfrm>
              <a:off x="9860609" y="2709326"/>
              <a:ext cx="1750142" cy="246221"/>
            </a:xfrm>
            <a:prstGeom prst="rect">
              <a:avLst/>
            </a:prstGeom>
            <a:noFill/>
          </p:spPr>
          <p:txBody>
            <a:bodyPr wrap="square" rtlCol="0">
              <a:spAutoFit/>
            </a:bodyPr>
            <a:lstStyle/>
            <a:p>
              <a:r>
                <a:rPr lang="en-AU" sz="1000" b="1" dirty="0">
                  <a:solidFill>
                    <a:schemeClr val="bg1"/>
                  </a:solidFill>
                  <a:latin typeface="Arial" panose="020B0604020202020204" pitchFamily="34" charset="0"/>
                  <a:cs typeface="Arial" panose="020B0604020202020204" pitchFamily="34" charset="0"/>
                </a:rPr>
                <a:t>HAWKESBURY</a:t>
              </a:r>
            </a:p>
          </p:txBody>
        </p:sp>
        <p:sp>
          <p:nvSpPr>
            <p:cNvPr id="21" name="TextBox 20">
              <a:extLst>
                <a:ext uri="{FF2B5EF4-FFF2-40B4-BE49-F238E27FC236}">
                  <a16:creationId xmlns:a16="http://schemas.microsoft.com/office/drawing/2014/main" id="{BE732B0A-6FAE-1B18-459F-B30367EB63CA}"/>
                </a:ext>
              </a:extLst>
            </p:cNvPr>
            <p:cNvSpPr txBox="1"/>
            <p:nvPr/>
          </p:nvSpPr>
          <p:spPr>
            <a:xfrm>
              <a:off x="8748251" y="4056952"/>
              <a:ext cx="1750142" cy="246221"/>
            </a:xfrm>
            <a:prstGeom prst="rect">
              <a:avLst/>
            </a:prstGeom>
            <a:noFill/>
          </p:spPr>
          <p:txBody>
            <a:bodyPr wrap="square">
              <a:spAutoFit/>
            </a:bodyPr>
            <a:lstStyle/>
            <a:p>
              <a:r>
                <a:rPr lang="en-AU" sz="1000" b="1" dirty="0">
                  <a:solidFill>
                    <a:schemeClr val="bg1"/>
                  </a:solidFill>
                  <a:latin typeface="Arial" panose="020B0604020202020204" pitchFamily="34" charset="0"/>
                  <a:cs typeface="Arial" panose="020B0604020202020204" pitchFamily="34" charset="0"/>
                </a:rPr>
                <a:t>BLUE MOUNTAINS</a:t>
              </a:r>
            </a:p>
          </p:txBody>
        </p:sp>
        <p:sp>
          <p:nvSpPr>
            <p:cNvPr id="23" name="TextBox 22">
              <a:extLst>
                <a:ext uri="{FF2B5EF4-FFF2-40B4-BE49-F238E27FC236}">
                  <a16:creationId xmlns:a16="http://schemas.microsoft.com/office/drawing/2014/main" id="{FE6DC6F5-9BDE-2A74-89BF-D51C5A642E34}"/>
                </a:ext>
              </a:extLst>
            </p:cNvPr>
            <p:cNvSpPr txBox="1"/>
            <p:nvPr/>
          </p:nvSpPr>
          <p:spPr>
            <a:xfrm>
              <a:off x="10024327" y="4272696"/>
              <a:ext cx="911942" cy="246221"/>
            </a:xfrm>
            <a:prstGeom prst="rect">
              <a:avLst/>
            </a:prstGeom>
            <a:noFill/>
          </p:spPr>
          <p:txBody>
            <a:bodyPr wrap="square">
              <a:spAutoFit/>
            </a:bodyPr>
            <a:lstStyle/>
            <a:p>
              <a:r>
                <a:rPr lang="en-AU" sz="1000" b="1" dirty="0">
                  <a:solidFill>
                    <a:schemeClr val="bg1"/>
                  </a:solidFill>
                  <a:latin typeface="Arial" panose="020B0604020202020204" pitchFamily="34" charset="0"/>
                  <a:cs typeface="Arial" panose="020B0604020202020204" pitchFamily="34" charset="0"/>
                </a:rPr>
                <a:t>PENRITH</a:t>
              </a:r>
            </a:p>
          </p:txBody>
        </p:sp>
        <p:sp>
          <p:nvSpPr>
            <p:cNvPr id="25" name="TextBox 24">
              <a:extLst>
                <a:ext uri="{FF2B5EF4-FFF2-40B4-BE49-F238E27FC236}">
                  <a16:creationId xmlns:a16="http://schemas.microsoft.com/office/drawing/2014/main" id="{F51B9F7A-C224-27E7-7D99-ECB3916EB032}"/>
                </a:ext>
              </a:extLst>
            </p:cNvPr>
            <p:cNvSpPr txBox="1"/>
            <p:nvPr/>
          </p:nvSpPr>
          <p:spPr>
            <a:xfrm>
              <a:off x="10480298" y="4558691"/>
              <a:ext cx="1280652" cy="246221"/>
            </a:xfrm>
            <a:prstGeom prst="rect">
              <a:avLst/>
            </a:prstGeom>
            <a:noFill/>
          </p:spPr>
          <p:txBody>
            <a:bodyPr wrap="square">
              <a:spAutoFit/>
            </a:bodyPr>
            <a:lstStyle/>
            <a:p>
              <a:r>
                <a:rPr lang="en-AU" sz="1000" b="1" dirty="0">
                  <a:solidFill>
                    <a:schemeClr val="bg1"/>
                  </a:solidFill>
                  <a:latin typeface="Arial" panose="020B0604020202020204" pitchFamily="34" charset="0"/>
                  <a:cs typeface="Arial" panose="020B0604020202020204" pitchFamily="34" charset="0"/>
                </a:rPr>
                <a:t>FAIRFIELD</a:t>
              </a:r>
            </a:p>
          </p:txBody>
        </p:sp>
        <p:sp>
          <p:nvSpPr>
            <p:cNvPr id="27" name="TextBox 26">
              <a:extLst>
                <a:ext uri="{FF2B5EF4-FFF2-40B4-BE49-F238E27FC236}">
                  <a16:creationId xmlns:a16="http://schemas.microsoft.com/office/drawing/2014/main" id="{25808312-4C0F-D1AD-9428-680EB05901AB}"/>
                </a:ext>
              </a:extLst>
            </p:cNvPr>
            <p:cNvSpPr txBox="1"/>
            <p:nvPr/>
          </p:nvSpPr>
          <p:spPr>
            <a:xfrm>
              <a:off x="10161722" y="4831696"/>
              <a:ext cx="1147916" cy="246221"/>
            </a:xfrm>
            <a:prstGeom prst="rect">
              <a:avLst/>
            </a:prstGeom>
            <a:noFill/>
          </p:spPr>
          <p:txBody>
            <a:bodyPr wrap="square">
              <a:spAutoFit/>
            </a:bodyPr>
            <a:lstStyle/>
            <a:p>
              <a:r>
                <a:rPr lang="en-AU" sz="1000" b="1" dirty="0">
                  <a:solidFill>
                    <a:schemeClr val="bg1"/>
                  </a:solidFill>
                  <a:latin typeface="Arial" panose="020B0604020202020204" pitchFamily="34" charset="0"/>
                  <a:cs typeface="Arial" panose="020B0604020202020204" pitchFamily="34" charset="0"/>
                </a:rPr>
                <a:t>LIVERPOOL</a:t>
              </a:r>
            </a:p>
          </p:txBody>
        </p:sp>
        <p:sp>
          <p:nvSpPr>
            <p:cNvPr id="29" name="TextBox 28">
              <a:extLst>
                <a:ext uri="{FF2B5EF4-FFF2-40B4-BE49-F238E27FC236}">
                  <a16:creationId xmlns:a16="http://schemas.microsoft.com/office/drawing/2014/main" id="{9E15698A-F2F5-E8CE-74C4-FA6D7A08C555}"/>
                </a:ext>
              </a:extLst>
            </p:cNvPr>
            <p:cNvSpPr txBox="1"/>
            <p:nvPr/>
          </p:nvSpPr>
          <p:spPr>
            <a:xfrm>
              <a:off x="10024327" y="5187163"/>
              <a:ext cx="1123336" cy="246221"/>
            </a:xfrm>
            <a:prstGeom prst="rect">
              <a:avLst/>
            </a:prstGeom>
            <a:noFill/>
          </p:spPr>
          <p:txBody>
            <a:bodyPr wrap="square">
              <a:spAutoFit/>
            </a:bodyPr>
            <a:lstStyle/>
            <a:p>
              <a:r>
                <a:rPr lang="en-AU" sz="1000" b="1" dirty="0">
                  <a:solidFill>
                    <a:schemeClr val="bg1"/>
                  </a:solidFill>
                  <a:latin typeface="Arial" panose="020B0604020202020204" pitchFamily="34" charset="0"/>
                  <a:cs typeface="Arial" panose="020B0604020202020204" pitchFamily="34" charset="0"/>
                </a:rPr>
                <a:t>CAMDEN</a:t>
              </a:r>
            </a:p>
          </p:txBody>
        </p:sp>
        <p:sp>
          <p:nvSpPr>
            <p:cNvPr id="31" name="TextBox 30">
              <a:extLst>
                <a:ext uri="{FF2B5EF4-FFF2-40B4-BE49-F238E27FC236}">
                  <a16:creationId xmlns:a16="http://schemas.microsoft.com/office/drawing/2014/main" id="{46DD573A-565C-B92B-0F34-54B2C8C49797}"/>
                </a:ext>
              </a:extLst>
            </p:cNvPr>
            <p:cNvSpPr txBox="1"/>
            <p:nvPr/>
          </p:nvSpPr>
          <p:spPr>
            <a:xfrm>
              <a:off x="10079633" y="5783206"/>
              <a:ext cx="1713271" cy="246221"/>
            </a:xfrm>
            <a:prstGeom prst="rect">
              <a:avLst/>
            </a:prstGeom>
            <a:noFill/>
          </p:spPr>
          <p:txBody>
            <a:bodyPr wrap="square">
              <a:spAutoFit/>
            </a:bodyPr>
            <a:lstStyle/>
            <a:p>
              <a:r>
                <a:rPr lang="en-AU" sz="1000" b="1" dirty="0">
                  <a:solidFill>
                    <a:schemeClr val="bg1"/>
                  </a:solidFill>
                  <a:latin typeface="Arial" panose="020B0604020202020204" pitchFamily="34" charset="0"/>
                  <a:cs typeface="Arial" panose="020B0604020202020204" pitchFamily="34" charset="0"/>
                </a:rPr>
                <a:t>CAMPBELLTOWN</a:t>
              </a:r>
            </a:p>
          </p:txBody>
        </p:sp>
        <p:sp>
          <p:nvSpPr>
            <p:cNvPr id="33" name="TextBox 32">
              <a:extLst>
                <a:ext uri="{FF2B5EF4-FFF2-40B4-BE49-F238E27FC236}">
                  <a16:creationId xmlns:a16="http://schemas.microsoft.com/office/drawing/2014/main" id="{53EF9560-698C-D547-A8CF-4AFC0119CB9F}"/>
                </a:ext>
              </a:extLst>
            </p:cNvPr>
            <p:cNvSpPr txBox="1"/>
            <p:nvPr/>
          </p:nvSpPr>
          <p:spPr>
            <a:xfrm>
              <a:off x="8874841" y="5504674"/>
              <a:ext cx="1496961" cy="246221"/>
            </a:xfrm>
            <a:prstGeom prst="rect">
              <a:avLst/>
            </a:prstGeom>
            <a:noFill/>
          </p:spPr>
          <p:txBody>
            <a:bodyPr wrap="square">
              <a:spAutoFit/>
            </a:bodyPr>
            <a:lstStyle/>
            <a:p>
              <a:r>
                <a:rPr lang="en-AU" sz="1000" b="1" dirty="0">
                  <a:solidFill>
                    <a:schemeClr val="bg1"/>
                  </a:solidFill>
                  <a:latin typeface="Arial" panose="020B0604020202020204" pitchFamily="34" charset="0"/>
                  <a:cs typeface="Arial" panose="020B0604020202020204" pitchFamily="34" charset="0"/>
                </a:rPr>
                <a:t>WOLLONDILLY</a:t>
              </a:r>
            </a:p>
          </p:txBody>
        </p:sp>
      </p:grpSp>
      <p:sp>
        <p:nvSpPr>
          <p:cNvPr id="36" name="Rectangle 35">
            <a:extLst>
              <a:ext uri="{FF2B5EF4-FFF2-40B4-BE49-F238E27FC236}">
                <a16:creationId xmlns:a16="http://schemas.microsoft.com/office/drawing/2014/main" id="{4EBF6135-0B55-BF94-316A-BB2DD0AA6234}"/>
              </a:ext>
            </a:extLst>
          </p:cNvPr>
          <p:cNvSpPr/>
          <p:nvPr/>
        </p:nvSpPr>
        <p:spPr>
          <a:xfrm>
            <a:off x="-58358" y="3231714"/>
            <a:ext cx="8313010" cy="1891741"/>
          </a:xfrm>
          <a:prstGeom prst="rect">
            <a:avLst/>
          </a:prstGeom>
          <a:solidFill>
            <a:srgbClr val="8C2E18">
              <a:alpha val="5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a:extLst>
              <a:ext uri="{FF2B5EF4-FFF2-40B4-BE49-F238E27FC236}">
                <a16:creationId xmlns:a16="http://schemas.microsoft.com/office/drawing/2014/main" id="{B4D604FF-7DEB-2FFA-9C90-7209C178D3C7}"/>
              </a:ext>
            </a:extLst>
          </p:cNvPr>
          <p:cNvSpPr>
            <a:spLocks noGrp="1"/>
          </p:cNvSpPr>
          <p:nvPr>
            <p:ph type="ctrTitle"/>
          </p:nvPr>
        </p:nvSpPr>
        <p:spPr>
          <a:xfrm>
            <a:off x="227303" y="3372048"/>
            <a:ext cx="7202649" cy="1487076"/>
          </a:xfrm>
        </p:spPr>
        <p:txBody>
          <a:bodyPr>
            <a:noAutofit/>
          </a:bodyPr>
          <a:lstStyle/>
          <a:p>
            <a:pPr algn="l">
              <a:spcAft>
                <a:spcPts val="1200"/>
              </a:spcAft>
            </a:pPr>
            <a:r>
              <a:rPr lang="en-AU" sz="3600" b="1" dirty="0">
                <a:solidFill>
                  <a:schemeClr val="bg1"/>
                </a:solidFill>
                <a:latin typeface="Arial" panose="020B0604020202020204" pitchFamily="34" charset="0"/>
                <a:ea typeface="Adobe Gothic Std B" panose="020B0800000000000000" pitchFamily="34" charset="-128"/>
                <a:cs typeface="Arial" panose="020B0604020202020204" pitchFamily="34" charset="0"/>
              </a:rPr>
              <a:t>Toward a digitally inclusive Western Parkland City</a:t>
            </a:r>
            <a:br>
              <a:rPr lang="en-AU" sz="3600" b="1" dirty="0">
                <a:solidFill>
                  <a:schemeClr val="bg1"/>
                </a:solidFill>
                <a:latin typeface="Arial" panose="020B0604020202020204" pitchFamily="34" charset="0"/>
                <a:ea typeface="Adobe Gothic Std B" panose="020B0800000000000000" pitchFamily="34" charset="-128"/>
                <a:cs typeface="Arial" panose="020B0604020202020204" pitchFamily="34" charset="0"/>
              </a:rPr>
            </a:br>
            <a:r>
              <a:rPr lang="en-AU" sz="2400" b="1" dirty="0">
                <a:solidFill>
                  <a:schemeClr val="bg1"/>
                </a:solidFill>
                <a:latin typeface="Arial" panose="020B0604020202020204" pitchFamily="34" charset="0"/>
                <a:ea typeface="Adobe Gothic Std B" panose="020B0800000000000000" pitchFamily="34" charset="-128"/>
                <a:cs typeface="Arial" panose="020B0604020202020204" pitchFamily="34" charset="0"/>
              </a:rPr>
              <a:t>A guide for councils</a:t>
            </a:r>
          </a:p>
        </p:txBody>
      </p:sp>
      <p:grpSp>
        <p:nvGrpSpPr>
          <p:cNvPr id="26" name="Group 25">
            <a:extLst>
              <a:ext uri="{FF2B5EF4-FFF2-40B4-BE49-F238E27FC236}">
                <a16:creationId xmlns:a16="http://schemas.microsoft.com/office/drawing/2014/main" id="{06B698F8-9C79-CF90-83A6-B3CF1576FF09}"/>
              </a:ext>
            </a:extLst>
          </p:cNvPr>
          <p:cNvGrpSpPr/>
          <p:nvPr/>
        </p:nvGrpSpPr>
        <p:grpSpPr>
          <a:xfrm>
            <a:off x="662830" y="5916045"/>
            <a:ext cx="10819960" cy="974299"/>
            <a:chOff x="703222" y="6343236"/>
            <a:chExt cx="10819960" cy="974299"/>
          </a:xfrm>
        </p:grpSpPr>
        <p:pic>
          <p:nvPicPr>
            <p:cNvPr id="4" name="Picture 3">
              <a:extLst>
                <a:ext uri="{FF2B5EF4-FFF2-40B4-BE49-F238E27FC236}">
                  <a16:creationId xmlns:a16="http://schemas.microsoft.com/office/drawing/2014/main" id="{DED2568A-2138-224F-B822-85CC00525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222" y="6343236"/>
              <a:ext cx="1252056" cy="908469"/>
            </a:xfrm>
            <a:prstGeom prst="rect">
              <a:avLst/>
            </a:prstGeom>
          </p:spPr>
        </p:pic>
        <p:pic>
          <p:nvPicPr>
            <p:cNvPr id="6" name="Picture 5">
              <a:extLst>
                <a:ext uri="{FF2B5EF4-FFF2-40B4-BE49-F238E27FC236}">
                  <a16:creationId xmlns:a16="http://schemas.microsoft.com/office/drawing/2014/main" id="{7E94DECB-CA9A-8F9D-2499-2CCDDF9D1E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1585" y="6394510"/>
              <a:ext cx="857940" cy="923025"/>
            </a:xfrm>
            <a:prstGeom prst="rect">
              <a:avLst/>
            </a:prstGeom>
          </p:spPr>
        </p:pic>
        <p:pic>
          <p:nvPicPr>
            <p:cNvPr id="8" name="Picture 7">
              <a:extLst>
                <a:ext uri="{FF2B5EF4-FFF2-40B4-BE49-F238E27FC236}">
                  <a16:creationId xmlns:a16="http://schemas.microsoft.com/office/drawing/2014/main" id="{BC1E7D31-C0CE-646F-1791-AABF344AF4E6}"/>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3160365" y="6405246"/>
              <a:ext cx="1658620" cy="862482"/>
            </a:xfrm>
            <a:prstGeom prst="rect">
              <a:avLst/>
            </a:prstGeom>
          </p:spPr>
        </p:pic>
        <p:pic>
          <p:nvPicPr>
            <p:cNvPr id="10" name="Picture 9">
              <a:extLst>
                <a:ext uri="{FF2B5EF4-FFF2-40B4-BE49-F238E27FC236}">
                  <a16:creationId xmlns:a16="http://schemas.microsoft.com/office/drawing/2014/main" id="{3F9B1A8F-740C-5F8F-74FB-F30A940DFF2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5001296" y="6394510"/>
              <a:ext cx="1281586" cy="768952"/>
            </a:xfrm>
            <a:prstGeom prst="rect">
              <a:avLst/>
            </a:prstGeom>
          </p:spPr>
        </p:pic>
        <p:pic>
          <p:nvPicPr>
            <p:cNvPr id="13" name="Picture 12">
              <a:extLst>
                <a:ext uri="{FF2B5EF4-FFF2-40B4-BE49-F238E27FC236}">
                  <a16:creationId xmlns:a16="http://schemas.microsoft.com/office/drawing/2014/main" id="{C4200768-5B67-C4EB-0606-EC13A206E5B4}"/>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232125" y="6414321"/>
              <a:ext cx="1526330" cy="793691"/>
            </a:xfrm>
            <a:prstGeom prst="rect">
              <a:avLst/>
            </a:prstGeom>
          </p:spPr>
        </p:pic>
        <p:pic>
          <p:nvPicPr>
            <p:cNvPr id="15" name="Picture 14">
              <a:extLst>
                <a:ext uri="{FF2B5EF4-FFF2-40B4-BE49-F238E27FC236}">
                  <a16:creationId xmlns:a16="http://schemas.microsoft.com/office/drawing/2014/main" id="{C42F27AA-D41E-EBC0-B8EB-A61F474D0919}"/>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7906735" y="6447060"/>
              <a:ext cx="1006980" cy="698173"/>
            </a:xfrm>
            <a:prstGeom prst="rect">
              <a:avLst/>
            </a:prstGeom>
          </p:spPr>
        </p:pic>
        <p:pic>
          <p:nvPicPr>
            <p:cNvPr id="17" name="Picture 16">
              <a:extLst>
                <a:ext uri="{FF2B5EF4-FFF2-40B4-BE49-F238E27FC236}">
                  <a16:creationId xmlns:a16="http://schemas.microsoft.com/office/drawing/2014/main" id="{069430F6-9ED9-A240-2EB4-C44BC6C4D135}"/>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590445" y="6346523"/>
              <a:ext cx="932737" cy="808372"/>
            </a:xfrm>
            <a:prstGeom prst="rect">
              <a:avLst/>
            </a:prstGeom>
          </p:spPr>
        </p:pic>
        <p:pic>
          <p:nvPicPr>
            <p:cNvPr id="22" name="Picture 21">
              <a:extLst>
                <a:ext uri="{FF2B5EF4-FFF2-40B4-BE49-F238E27FC236}">
                  <a16:creationId xmlns:a16="http://schemas.microsoft.com/office/drawing/2014/main" id="{4EBC9E2B-3FA6-42EC-27FC-39D0760C16BD}"/>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9061995" y="6426690"/>
              <a:ext cx="1380170" cy="768952"/>
            </a:xfrm>
            <a:prstGeom prst="rect">
              <a:avLst/>
            </a:prstGeom>
          </p:spPr>
        </p:pic>
      </p:grpSp>
    </p:spTree>
    <p:extLst>
      <p:ext uri="{BB962C8B-B14F-4D97-AF65-F5344CB8AC3E}">
        <p14:creationId xmlns:p14="http://schemas.microsoft.com/office/powerpoint/2010/main" val="475629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6D1A-CD91-864F-05A1-577254A16AE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4FD3CC5-470A-3A2A-AA6D-2ABEC1F95DDF}"/>
              </a:ext>
            </a:extLst>
          </p:cNvPr>
          <p:cNvSpPr txBox="1"/>
          <p:nvPr/>
        </p:nvSpPr>
        <p:spPr>
          <a:xfrm>
            <a:off x="306275" y="132439"/>
            <a:ext cx="9661585" cy="954107"/>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How to engage with your community about digital inclusion</a:t>
            </a:r>
          </a:p>
        </p:txBody>
      </p:sp>
      <p:sp>
        <p:nvSpPr>
          <p:cNvPr id="9" name="TextBox 8">
            <a:extLst>
              <a:ext uri="{FF2B5EF4-FFF2-40B4-BE49-F238E27FC236}">
                <a16:creationId xmlns:a16="http://schemas.microsoft.com/office/drawing/2014/main" id="{36B60CD5-E46D-3123-744F-4D8DC7168770}"/>
              </a:ext>
            </a:extLst>
          </p:cNvPr>
          <p:cNvSpPr txBox="1"/>
          <p:nvPr/>
        </p:nvSpPr>
        <p:spPr>
          <a:xfrm>
            <a:off x="518338" y="1530373"/>
            <a:ext cx="10880724" cy="3046988"/>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To raise digital inclusion when engaging with your community, you can:</a:t>
            </a:r>
          </a:p>
          <a:p>
            <a:endParaRPr lang="en-AU"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Share data about digital inclusion in your LGA</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Promote the benefits of digital inclusion</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Seek feedback from your community about their experience with digital exclusion (including in relation to council communication and services)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Involve the community in developing objectives and strategies to make your LGA more digitally inclusive</a:t>
            </a:r>
          </a:p>
        </p:txBody>
      </p:sp>
      <p:sp>
        <p:nvSpPr>
          <p:cNvPr id="4" name="TextBox 3">
            <a:extLst>
              <a:ext uri="{FF2B5EF4-FFF2-40B4-BE49-F238E27FC236}">
                <a16:creationId xmlns:a16="http://schemas.microsoft.com/office/drawing/2014/main" id="{8C767445-44C0-2AE9-7B54-5D682400E384}"/>
              </a:ext>
            </a:extLst>
          </p:cNvPr>
          <p:cNvSpPr txBox="1"/>
          <p:nvPr/>
        </p:nvSpPr>
        <p:spPr>
          <a:xfrm>
            <a:off x="4441372" y="2828835"/>
            <a:ext cx="2915079" cy="1477328"/>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community engagement teams</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3928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6D1A-CD91-864F-05A1-577254A16AE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4FD3CC5-470A-3A2A-AA6D-2ABEC1F95DDF}"/>
              </a:ext>
            </a:extLst>
          </p:cNvPr>
          <p:cNvSpPr txBox="1"/>
          <p:nvPr/>
        </p:nvSpPr>
        <p:spPr>
          <a:xfrm>
            <a:off x="292524" y="297444"/>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How to embed digital inclusion in your CSP</a:t>
            </a:r>
          </a:p>
        </p:txBody>
      </p:sp>
      <p:sp>
        <p:nvSpPr>
          <p:cNvPr id="9" name="TextBox 8">
            <a:extLst>
              <a:ext uri="{FF2B5EF4-FFF2-40B4-BE49-F238E27FC236}">
                <a16:creationId xmlns:a16="http://schemas.microsoft.com/office/drawing/2014/main" id="{36B60CD5-E46D-3123-744F-4D8DC7168770}"/>
              </a:ext>
            </a:extLst>
          </p:cNvPr>
          <p:cNvSpPr txBox="1"/>
          <p:nvPr/>
        </p:nvSpPr>
        <p:spPr>
          <a:xfrm>
            <a:off x="518338" y="1530373"/>
            <a:ext cx="10880724" cy="3046988"/>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You could include a </a:t>
            </a:r>
            <a:r>
              <a:rPr lang="en-AU" sz="2400" b="1" dirty="0">
                <a:latin typeface="Arial" panose="020B0604020202020204" pitchFamily="34" charset="0"/>
                <a:cs typeface="Arial" panose="020B0604020202020204" pitchFamily="34" charset="0"/>
              </a:rPr>
              <a:t>broad overarching principle or goal</a:t>
            </a:r>
            <a:r>
              <a:rPr lang="en-AU" sz="2400" dirty="0">
                <a:latin typeface="Arial" panose="020B0604020202020204" pitchFamily="34" charset="0"/>
                <a:cs typeface="Arial" panose="020B0604020202020204" pitchFamily="34" charset="0"/>
              </a:rPr>
              <a:t>, such as ‘digital equity and inclusion’ in your CSP.</a:t>
            </a:r>
          </a:p>
          <a:p>
            <a:endParaRPr lang="en-AU" sz="2400" dirty="0">
              <a:latin typeface="Arial" panose="020B0604020202020204" pitchFamily="34" charset="0"/>
              <a:cs typeface="Arial" panose="020B0604020202020204" pitchFamily="34" charset="0"/>
            </a:endParaRPr>
          </a:p>
          <a:p>
            <a:r>
              <a:rPr lang="en-AU" sz="2400" dirty="0">
                <a:latin typeface="Arial" panose="020B0604020202020204" pitchFamily="34" charset="0"/>
                <a:cs typeface="Arial" panose="020B0604020202020204" pitchFamily="34" charset="0"/>
              </a:rPr>
              <a:t>This will ensure that more detailed strategies and actions are addressed through your Operational Plan and Delivery Program. </a:t>
            </a:r>
          </a:p>
          <a:p>
            <a:endParaRPr lang="en-AU" sz="2400" dirty="0">
              <a:latin typeface="Arial" panose="020B0604020202020204" pitchFamily="34" charset="0"/>
              <a:cs typeface="Arial" panose="020B0604020202020204" pitchFamily="34" charset="0"/>
            </a:endParaRPr>
          </a:p>
          <a:p>
            <a:r>
              <a:rPr lang="en-AU" sz="2400" dirty="0">
                <a:latin typeface="Arial" panose="020B0604020202020204" pitchFamily="34" charset="0"/>
                <a:cs typeface="Arial" panose="020B0604020202020204" pitchFamily="34" charset="0"/>
              </a:rPr>
              <a:t>It will also support ongoing data collection to understand the status of digital equity and inclusion in your community over time.</a:t>
            </a:r>
          </a:p>
        </p:txBody>
      </p:sp>
      <p:sp>
        <p:nvSpPr>
          <p:cNvPr id="2" name="TextBox 1">
            <a:extLst>
              <a:ext uri="{FF2B5EF4-FFF2-40B4-BE49-F238E27FC236}">
                <a16:creationId xmlns:a16="http://schemas.microsoft.com/office/drawing/2014/main" id="{66F89E98-46D1-FA52-7515-B9F4A57C5613}"/>
              </a:ext>
            </a:extLst>
          </p:cNvPr>
          <p:cNvSpPr txBox="1"/>
          <p:nvPr/>
        </p:nvSpPr>
        <p:spPr>
          <a:xfrm>
            <a:off x="4441372" y="2828835"/>
            <a:ext cx="2915079" cy="1200329"/>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corporate planners</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4885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6D1A-CD91-864F-05A1-577254A16AE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4FD3CC5-470A-3A2A-AA6D-2ABEC1F95DDF}"/>
              </a:ext>
            </a:extLst>
          </p:cNvPr>
          <p:cNvSpPr txBox="1"/>
          <p:nvPr/>
        </p:nvSpPr>
        <p:spPr>
          <a:xfrm>
            <a:off x="292524" y="297444"/>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Opportunities in other strategies and plans</a:t>
            </a:r>
          </a:p>
        </p:txBody>
      </p:sp>
      <p:sp>
        <p:nvSpPr>
          <p:cNvPr id="9" name="TextBox 8">
            <a:extLst>
              <a:ext uri="{FF2B5EF4-FFF2-40B4-BE49-F238E27FC236}">
                <a16:creationId xmlns:a16="http://schemas.microsoft.com/office/drawing/2014/main" id="{36B60CD5-E46D-3123-744F-4D8DC7168770}"/>
              </a:ext>
            </a:extLst>
          </p:cNvPr>
          <p:cNvSpPr txBox="1"/>
          <p:nvPr/>
        </p:nvSpPr>
        <p:spPr>
          <a:xfrm>
            <a:off x="518338" y="1530373"/>
            <a:ext cx="10880724" cy="4893647"/>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Digital inclusion considerations can also be reflected in and addressed through your other supporting strategies, plans and policies:</a:t>
            </a:r>
          </a:p>
          <a:p>
            <a:endParaRPr lang="en-AU" sz="2400" dirty="0">
              <a:latin typeface="Arial" panose="020B0604020202020204" pitchFamily="34" charset="0"/>
              <a:cs typeface="Arial" panose="020B0604020202020204" pitchFamily="34" charset="0"/>
            </a:endParaRP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local strategic planning statements</a:t>
            </a: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disability inclusion action plans</a:t>
            </a: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smart city or innovation strategies</a:t>
            </a: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social plans</a:t>
            </a: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health and wellbeing strategies</a:t>
            </a: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community safety and crime prevention strategies</a:t>
            </a: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ageing strategies</a:t>
            </a: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community facilities strategies</a:t>
            </a: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economic development strategies</a:t>
            </a:r>
          </a:p>
          <a:p>
            <a:pPr marL="342900" lvl="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public open space strategies</a:t>
            </a:r>
          </a:p>
        </p:txBody>
      </p:sp>
      <p:sp>
        <p:nvSpPr>
          <p:cNvPr id="2" name="TextBox 1">
            <a:extLst>
              <a:ext uri="{FF2B5EF4-FFF2-40B4-BE49-F238E27FC236}">
                <a16:creationId xmlns:a16="http://schemas.microsoft.com/office/drawing/2014/main" id="{05AF11A0-A3FC-24F1-FFA6-6BB27827E7E3}"/>
              </a:ext>
            </a:extLst>
          </p:cNvPr>
          <p:cNvSpPr txBox="1"/>
          <p:nvPr/>
        </p:nvSpPr>
        <p:spPr>
          <a:xfrm>
            <a:off x="4441372" y="2828835"/>
            <a:ext cx="2915079" cy="1200329"/>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corporate planners</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9890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6993C-A4D3-1A21-D82B-FA5926E27D8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2A0418BC-C768-0956-7859-F8886B7C75CE}"/>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Monitoring, reporting and evaluation</a:t>
            </a:r>
          </a:p>
        </p:txBody>
      </p:sp>
      <p:sp>
        <p:nvSpPr>
          <p:cNvPr id="9" name="TextBox 8">
            <a:extLst>
              <a:ext uri="{FF2B5EF4-FFF2-40B4-BE49-F238E27FC236}">
                <a16:creationId xmlns:a16="http://schemas.microsoft.com/office/drawing/2014/main" id="{15B0CEEE-C51D-91A8-FB33-D60463C47777}"/>
              </a:ext>
            </a:extLst>
          </p:cNvPr>
          <p:cNvSpPr txBox="1"/>
          <p:nvPr/>
        </p:nvSpPr>
        <p:spPr>
          <a:xfrm>
            <a:off x="442710" y="2913361"/>
            <a:ext cx="11087025" cy="3416320"/>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Suggested sources include:</a:t>
            </a:r>
          </a:p>
          <a:p>
            <a:endParaRPr lang="en-AU"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community surveys and consultations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attendance at training sessions, programs or events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ABS Census data</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council engagement website statistics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council library website statistics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customer satisfaction surveys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library satisfaction surveys </a:t>
            </a:r>
          </a:p>
        </p:txBody>
      </p:sp>
      <p:sp>
        <p:nvSpPr>
          <p:cNvPr id="4" name="Rectangle 3">
            <a:extLst>
              <a:ext uri="{FF2B5EF4-FFF2-40B4-BE49-F238E27FC236}">
                <a16:creationId xmlns:a16="http://schemas.microsoft.com/office/drawing/2014/main" id="{2ABBFBE3-951F-0573-A6C7-CD2D633417BB}"/>
              </a:ext>
            </a:extLst>
          </p:cNvPr>
          <p:cNvSpPr/>
          <p:nvPr/>
        </p:nvSpPr>
        <p:spPr>
          <a:xfrm>
            <a:off x="0" y="1113780"/>
            <a:ext cx="12192000" cy="1588170"/>
          </a:xfrm>
          <a:prstGeom prst="rect">
            <a:avLst/>
          </a:prstGeom>
          <a:solidFill>
            <a:srgbClr val="F2EE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608E906-D835-DA63-D9CA-742B5C151153}"/>
              </a:ext>
            </a:extLst>
          </p:cNvPr>
          <p:cNvSpPr txBox="1"/>
          <p:nvPr/>
        </p:nvSpPr>
        <p:spPr>
          <a:xfrm>
            <a:off x="552486" y="1492366"/>
            <a:ext cx="11087025" cy="830997"/>
          </a:xfrm>
          <a:prstGeom prst="rect">
            <a:avLst/>
          </a:prstGeom>
          <a:noFill/>
        </p:spPr>
        <p:txBody>
          <a:bodyPr wrap="square" rtlCol="0">
            <a:spAutoFit/>
          </a:bodyPr>
          <a:lstStyle/>
          <a:p>
            <a:r>
              <a:rPr lang="en-AU" sz="2400" b="1" dirty="0">
                <a:solidFill>
                  <a:srgbClr val="0D8E2D"/>
                </a:solidFill>
                <a:latin typeface="Arial" panose="020B0604020202020204" pitchFamily="34" charset="0"/>
                <a:cs typeface="Arial" panose="020B0604020202020204" pitchFamily="34" charset="0"/>
              </a:rPr>
              <a:t>Monitoring, reporting and evaluation is important to measure the effectiveness of your digital inclusion initiatives.</a:t>
            </a:r>
          </a:p>
        </p:txBody>
      </p:sp>
      <p:sp>
        <p:nvSpPr>
          <p:cNvPr id="2" name="TextBox 1">
            <a:extLst>
              <a:ext uri="{FF2B5EF4-FFF2-40B4-BE49-F238E27FC236}">
                <a16:creationId xmlns:a16="http://schemas.microsoft.com/office/drawing/2014/main" id="{76925F7E-1585-3F09-FE7A-E7FE6EE84092}"/>
              </a:ext>
            </a:extLst>
          </p:cNvPr>
          <p:cNvSpPr txBox="1"/>
          <p:nvPr/>
        </p:nvSpPr>
        <p:spPr>
          <a:xfrm>
            <a:off x="4441372" y="2828835"/>
            <a:ext cx="2915079" cy="1477328"/>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all general staff (not executive level)</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9544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87140-8AC2-E918-8993-DADB18A146D4}"/>
            </a:ext>
          </a:extLst>
        </p:cNvPr>
        <p:cNvGrpSpPr/>
        <p:nvPr/>
      </p:nvGrpSpPr>
      <p:grpSpPr>
        <a:xfrm>
          <a:off x="0" y="0"/>
          <a:ext cx="0" cy="0"/>
          <a:chOff x="0" y="0"/>
          <a:chExt cx="0" cy="0"/>
        </a:xfrm>
      </p:grpSpPr>
      <p:sp>
        <p:nvSpPr>
          <p:cNvPr id="22" name="Rounded Rectangle 21">
            <a:extLst>
              <a:ext uri="{FF2B5EF4-FFF2-40B4-BE49-F238E27FC236}">
                <a16:creationId xmlns:a16="http://schemas.microsoft.com/office/drawing/2014/main" id="{313B9626-28FD-0C06-82AA-CEE8DE29E157}"/>
              </a:ext>
            </a:extLst>
          </p:cNvPr>
          <p:cNvSpPr/>
          <p:nvPr/>
        </p:nvSpPr>
        <p:spPr>
          <a:xfrm>
            <a:off x="4484890" y="1571624"/>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a:extLst>
              <a:ext uri="{FF2B5EF4-FFF2-40B4-BE49-F238E27FC236}">
                <a16:creationId xmlns:a16="http://schemas.microsoft.com/office/drawing/2014/main" id="{20C99D05-1A8F-84C5-AB60-DCBC0215F054}"/>
              </a:ext>
            </a:extLst>
          </p:cNvPr>
          <p:cNvSpPr/>
          <p:nvPr/>
        </p:nvSpPr>
        <p:spPr>
          <a:xfrm>
            <a:off x="8286890" y="1571624"/>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a:extLst>
              <a:ext uri="{FF2B5EF4-FFF2-40B4-BE49-F238E27FC236}">
                <a16:creationId xmlns:a16="http://schemas.microsoft.com/office/drawing/2014/main" id="{A6A6592E-DF78-4051-E05E-F16BAD8C8640}"/>
              </a:ext>
            </a:extLst>
          </p:cNvPr>
          <p:cNvSpPr/>
          <p:nvPr/>
        </p:nvSpPr>
        <p:spPr>
          <a:xfrm>
            <a:off x="682890" y="4152538"/>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ed Rectangle 24">
            <a:extLst>
              <a:ext uri="{FF2B5EF4-FFF2-40B4-BE49-F238E27FC236}">
                <a16:creationId xmlns:a16="http://schemas.microsoft.com/office/drawing/2014/main" id="{E541BA75-5E4A-C293-6E97-F0680E7853C2}"/>
              </a:ext>
            </a:extLst>
          </p:cNvPr>
          <p:cNvSpPr/>
          <p:nvPr/>
        </p:nvSpPr>
        <p:spPr>
          <a:xfrm>
            <a:off x="4484889" y="4152538"/>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a:extLst>
              <a:ext uri="{FF2B5EF4-FFF2-40B4-BE49-F238E27FC236}">
                <a16:creationId xmlns:a16="http://schemas.microsoft.com/office/drawing/2014/main" id="{04575997-8CAF-BB68-F112-5144033FCF41}"/>
              </a:ext>
            </a:extLst>
          </p:cNvPr>
          <p:cNvSpPr/>
          <p:nvPr/>
        </p:nvSpPr>
        <p:spPr>
          <a:xfrm>
            <a:off x="8286890" y="4115981"/>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07B53CB-96FA-6EFA-F8C4-505DEADC21AC}"/>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Resources</a:t>
            </a:r>
          </a:p>
        </p:txBody>
      </p:sp>
      <p:sp>
        <p:nvSpPr>
          <p:cNvPr id="2" name="Rounded Rectangle 1">
            <a:extLst>
              <a:ext uri="{FF2B5EF4-FFF2-40B4-BE49-F238E27FC236}">
                <a16:creationId xmlns:a16="http://schemas.microsoft.com/office/drawing/2014/main" id="{FD7743BD-8544-BCDA-6A73-36D4054AB1D9}"/>
              </a:ext>
            </a:extLst>
          </p:cNvPr>
          <p:cNvSpPr/>
          <p:nvPr/>
        </p:nvSpPr>
        <p:spPr>
          <a:xfrm>
            <a:off x="682890" y="1571624"/>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B221724C-D89D-7519-252A-C31BC8194858}"/>
              </a:ext>
            </a:extLst>
          </p:cNvPr>
          <p:cNvSpPr txBox="1"/>
          <p:nvPr/>
        </p:nvSpPr>
        <p:spPr>
          <a:xfrm>
            <a:off x="948774" y="2061176"/>
            <a:ext cx="2530069" cy="1200329"/>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NSW Digital Connectivity Index</a:t>
            </a:r>
          </a:p>
        </p:txBody>
      </p:sp>
      <p:sp>
        <p:nvSpPr>
          <p:cNvPr id="17" name="TextBox 16">
            <a:extLst>
              <a:ext uri="{FF2B5EF4-FFF2-40B4-BE49-F238E27FC236}">
                <a16:creationId xmlns:a16="http://schemas.microsoft.com/office/drawing/2014/main" id="{9B2BCF63-0310-D155-42EB-E164D320900B}"/>
              </a:ext>
            </a:extLst>
          </p:cNvPr>
          <p:cNvSpPr txBox="1"/>
          <p:nvPr/>
        </p:nvSpPr>
        <p:spPr>
          <a:xfrm>
            <a:off x="4806899" y="2245841"/>
            <a:ext cx="2530069" cy="830997"/>
          </a:xfrm>
          <a:prstGeom prst="rect">
            <a:avLst/>
          </a:prstGeom>
          <a:noFill/>
        </p:spPr>
        <p:txBody>
          <a:bodyPr wrap="square" rtlCol="0">
            <a:spAutoFit/>
          </a:bodyPr>
          <a:lstStyle/>
          <a:p>
            <a:pPr algn="ctr"/>
            <a:r>
              <a:rPr lang="en-AU" sz="2400" b="1" dirty="0" err="1">
                <a:solidFill>
                  <a:schemeClr val="bg1"/>
                </a:solidFill>
                <a:latin typeface="Arial" panose="020B0604020202020204" pitchFamily="34" charset="0"/>
                <a:cs typeface="Arial" panose="020B0604020202020204" pitchFamily="34" charset="0"/>
              </a:rPr>
              <a:t>SmartNSW</a:t>
            </a:r>
            <a:r>
              <a:rPr lang="en-AU" sz="2400" b="1" dirty="0">
                <a:solidFill>
                  <a:schemeClr val="bg1"/>
                </a:solidFill>
                <a:latin typeface="Arial" panose="020B0604020202020204" pitchFamily="34" charset="0"/>
                <a:cs typeface="Arial" panose="020B0604020202020204" pitchFamily="34" charset="0"/>
              </a:rPr>
              <a:t> Playbook</a:t>
            </a:r>
          </a:p>
        </p:txBody>
      </p:sp>
      <p:sp>
        <p:nvSpPr>
          <p:cNvPr id="18" name="TextBox 17">
            <a:extLst>
              <a:ext uri="{FF2B5EF4-FFF2-40B4-BE49-F238E27FC236}">
                <a16:creationId xmlns:a16="http://schemas.microsoft.com/office/drawing/2014/main" id="{AA763C6C-7C8C-CE29-BF4E-F7E2A9F6391F}"/>
              </a:ext>
            </a:extLst>
          </p:cNvPr>
          <p:cNvSpPr txBox="1"/>
          <p:nvPr/>
        </p:nvSpPr>
        <p:spPr>
          <a:xfrm>
            <a:off x="8706423" y="2061174"/>
            <a:ext cx="2530069" cy="1200329"/>
          </a:xfrm>
          <a:prstGeom prst="rect">
            <a:avLst/>
          </a:prstGeom>
          <a:noFill/>
        </p:spPr>
        <p:txBody>
          <a:bodyPr wrap="square" rtlCol="0">
            <a:spAutoFit/>
          </a:bodyPr>
          <a:lstStyle/>
          <a:p>
            <a:pPr algn="ctr"/>
            <a:r>
              <a:rPr lang="en-AU" sz="2400" b="1" dirty="0" err="1">
                <a:solidFill>
                  <a:schemeClr val="bg1"/>
                </a:solidFill>
                <a:latin typeface="Arial" panose="020B0604020202020204" pitchFamily="34" charset="0"/>
                <a:cs typeface="Arial" panose="020B0604020202020204" pitchFamily="34" charset="0"/>
              </a:rPr>
              <a:t>SmartNSW</a:t>
            </a:r>
            <a:r>
              <a:rPr lang="en-AU" sz="2400" b="1" dirty="0">
                <a:solidFill>
                  <a:schemeClr val="bg1"/>
                </a:solidFill>
                <a:latin typeface="Arial" panose="020B0604020202020204" pitchFamily="34" charset="0"/>
                <a:cs typeface="Arial" panose="020B0604020202020204" pitchFamily="34" charset="0"/>
              </a:rPr>
              <a:t> Case Study Library</a:t>
            </a:r>
          </a:p>
        </p:txBody>
      </p:sp>
      <p:sp>
        <p:nvSpPr>
          <p:cNvPr id="19" name="TextBox 18">
            <a:extLst>
              <a:ext uri="{FF2B5EF4-FFF2-40B4-BE49-F238E27FC236}">
                <a16:creationId xmlns:a16="http://schemas.microsoft.com/office/drawing/2014/main" id="{2C880122-2BDA-41DD-C4FC-0CC5836CA296}"/>
              </a:ext>
            </a:extLst>
          </p:cNvPr>
          <p:cNvSpPr txBox="1"/>
          <p:nvPr/>
        </p:nvSpPr>
        <p:spPr>
          <a:xfrm>
            <a:off x="1004900" y="4642090"/>
            <a:ext cx="2530069" cy="1200329"/>
          </a:xfrm>
          <a:prstGeom prst="rect">
            <a:avLst/>
          </a:prstGeom>
          <a:noFill/>
        </p:spPr>
        <p:txBody>
          <a:bodyPr wrap="square" rtlCol="0">
            <a:spAutoFit/>
          </a:bodyPr>
          <a:lstStyle/>
          <a:p>
            <a:pPr algn="ctr"/>
            <a:r>
              <a:rPr lang="en-AU" sz="2400" b="1" dirty="0">
                <a:solidFill>
                  <a:schemeClr val="bg1"/>
                </a:solidFill>
                <a:latin typeface="Arial" panose="020B0604020202020204" pitchFamily="34" charset="0"/>
                <a:cs typeface="Arial" panose="020B0604020202020204" pitchFamily="34" charset="0"/>
              </a:rPr>
              <a:t>The Parks Online Service Hub</a:t>
            </a:r>
          </a:p>
        </p:txBody>
      </p:sp>
      <p:sp>
        <p:nvSpPr>
          <p:cNvPr id="20" name="TextBox 19">
            <a:extLst>
              <a:ext uri="{FF2B5EF4-FFF2-40B4-BE49-F238E27FC236}">
                <a16:creationId xmlns:a16="http://schemas.microsoft.com/office/drawing/2014/main" id="{3E4035B6-BEBB-9FC9-3682-F4AC1908F6BF}"/>
              </a:ext>
            </a:extLst>
          </p:cNvPr>
          <p:cNvSpPr txBox="1"/>
          <p:nvPr/>
        </p:nvSpPr>
        <p:spPr>
          <a:xfrm>
            <a:off x="4804617" y="4457424"/>
            <a:ext cx="2530069" cy="1569660"/>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The Parks services and learning opportunities</a:t>
            </a:r>
          </a:p>
        </p:txBody>
      </p:sp>
      <p:sp>
        <p:nvSpPr>
          <p:cNvPr id="21" name="TextBox 20">
            <a:extLst>
              <a:ext uri="{FF2B5EF4-FFF2-40B4-BE49-F238E27FC236}">
                <a16:creationId xmlns:a16="http://schemas.microsoft.com/office/drawing/2014/main" id="{31431329-19FE-A88A-4D22-4A050A80EEAF}"/>
              </a:ext>
            </a:extLst>
          </p:cNvPr>
          <p:cNvSpPr txBox="1"/>
          <p:nvPr/>
        </p:nvSpPr>
        <p:spPr>
          <a:xfrm>
            <a:off x="8384412" y="4190035"/>
            <a:ext cx="2979045" cy="2031325"/>
          </a:xfrm>
          <a:prstGeom prst="rect">
            <a:avLst/>
          </a:prstGeom>
          <a:noFill/>
        </p:spPr>
        <p:txBody>
          <a:bodyPr wrap="square" rtlCol="0">
            <a:spAutoFit/>
          </a:bodyPr>
          <a:lstStyle/>
          <a:p>
            <a:pPr algn="ctr"/>
            <a:r>
              <a:rPr lang="en-US" b="1" dirty="0">
                <a:solidFill>
                  <a:schemeClr val="bg1"/>
                </a:solidFill>
                <a:latin typeface="Arial" panose="020B0604020202020204" pitchFamily="34" charset="0"/>
                <a:cs typeface="Arial" panose="020B0604020202020204" pitchFamily="34" charset="0"/>
              </a:rPr>
              <a:t>Uncovering the Digital Divide in the Western Parkland City: Findings report for Western Parkland City Digital Equity and Inclusion Program </a:t>
            </a:r>
          </a:p>
        </p:txBody>
      </p:sp>
      <p:sp>
        <p:nvSpPr>
          <p:cNvPr id="3" name="TextBox 2">
            <a:extLst>
              <a:ext uri="{FF2B5EF4-FFF2-40B4-BE49-F238E27FC236}">
                <a16:creationId xmlns:a16="http://schemas.microsoft.com/office/drawing/2014/main" id="{56E37FCE-1C15-5D1E-A8AE-B6FBEB63AAB7}"/>
              </a:ext>
            </a:extLst>
          </p:cNvPr>
          <p:cNvSpPr txBox="1"/>
          <p:nvPr/>
        </p:nvSpPr>
        <p:spPr>
          <a:xfrm>
            <a:off x="4441372" y="2828835"/>
            <a:ext cx="2915079" cy="1477328"/>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all general staff (not executive level)</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9085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EF3BB-15D9-F5BE-87EC-B8F248F9D63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434A729-71D4-3CA7-D951-482926DFCDFD}"/>
              </a:ext>
            </a:extLst>
          </p:cNvPr>
          <p:cNvPicPr>
            <a:picLocks noChangeAspect="1"/>
          </p:cNvPicPr>
          <p:nvPr/>
        </p:nvPicPr>
        <p:blipFill>
          <a:blip r:embed="rId3"/>
          <a:stretch>
            <a:fillRect/>
          </a:stretch>
        </p:blipFill>
        <p:spPr>
          <a:xfrm>
            <a:off x="1614922" y="1139513"/>
            <a:ext cx="8962155" cy="5573177"/>
          </a:xfrm>
          <a:prstGeom prst="rect">
            <a:avLst/>
          </a:prstGeom>
        </p:spPr>
      </p:pic>
      <p:sp>
        <p:nvSpPr>
          <p:cNvPr id="7" name="TextBox 6">
            <a:extLst>
              <a:ext uri="{FF2B5EF4-FFF2-40B4-BE49-F238E27FC236}">
                <a16:creationId xmlns:a16="http://schemas.microsoft.com/office/drawing/2014/main" id="{2C6E4968-5101-A074-7216-19275DC9E0F3}"/>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Tools – Targeted strategies for vulnerable cohorts</a:t>
            </a:r>
          </a:p>
        </p:txBody>
      </p:sp>
      <p:sp>
        <p:nvSpPr>
          <p:cNvPr id="2" name="TextBox 1">
            <a:extLst>
              <a:ext uri="{FF2B5EF4-FFF2-40B4-BE49-F238E27FC236}">
                <a16:creationId xmlns:a16="http://schemas.microsoft.com/office/drawing/2014/main" id="{0C698BAC-76D8-1387-1AC6-31C6CD6AE08E}"/>
              </a:ext>
            </a:extLst>
          </p:cNvPr>
          <p:cNvSpPr txBox="1"/>
          <p:nvPr/>
        </p:nvSpPr>
        <p:spPr>
          <a:xfrm>
            <a:off x="4441372" y="2828835"/>
            <a:ext cx="2915079" cy="1477328"/>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all general staff (not executive level)</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9015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B3873-02F3-E885-177F-76AC320EEDF3}"/>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BAB06026-B6E3-CA22-BA00-E31C30E00AB5}"/>
              </a:ext>
            </a:extLst>
          </p:cNvPr>
          <p:cNvSpPr/>
          <p:nvPr/>
        </p:nvSpPr>
        <p:spPr>
          <a:xfrm>
            <a:off x="-1" y="3064204"/>
            <a:ext cx="12192001" cy="2674448"/>
          </a:xfrm>
          <a:prstGeom prst="rect">
            <a:avLst/>
          </a:prstGeom>
          <a:solidFill>
            <a:srgbClr val="F2EE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6ED8E31-1EC9-8993-A247-0E53F2B1E127}"/>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Tools - Good to best practice activities </a:t>
            </a:r>
          </a:p>
        </p:txBody>
      </p:sp>
      <p:sp>
        <p:nvSpPr>
          <p:cNvPr id="9" name="TextBox 8">
            <a:extLst>
              <a:ext uri="{FF2B5EF4-FFF2-40B4-BE49-F238E27FC236}">
                <a16:creationId xmlns:a16="http://schemas.microsoft.com/office/drawing/2014/main" id="{8AA397B8-DDB7-DF7D-7834-473750358692}"/>
              </a:ext>
            </a:extLst>
          </p:cNvPr>
          <p:cNvSpPr txBox="1"/>
          <p:nvPr/>
        </p:nvSpPr>
        <p:spPr>
          <a:xfrm>
            <a:off x="518338" y="1530373"/>
            <a:ext cx="11087025" cy="830997"/>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Example opportunities you can consider in your Delivery Program and Operational Plan to improve digital inclusion, from good to best practice. </a:t>
            </a:r>
          </a:p>
        </p:txBody>
      </p:sp>
      <p:sp>
        <p:nvSpPr>
          <p:cNvPr id="6" name="TextBox 5">
            <a:extLst>
              <a:ext uri="{FF2B5EF4-FFF2-40B4-BE49-F238E27FC236}">
                <a16:creationId xmlns:a16="http://schemas.microsoft.com/office/drawing/2014/main" id="{A97345C1-CD15-A7EF-FBC1-ACC7FCC5E249}"/>
              </a:ext>
            </a:extLst>
          </p:cNvPr>
          <p:cNvSpPr txBox="1"/>
          <p:nvPr/>
        </p:nvSpPr>
        <p:spPr>
          <a:xfrm>
            <a:off x="1369140" y="4182516"/>
            <a:ext cx="1622544" cy="369332"/>
          </a:xfrm>
          <a:prstGeom prst="rect">
            <a:avLst/>
          </a:prstGeom>
          <a:noFill/>
        </p:spPr>
        <p:txBody>
          <a:bodyPr wrap="square" rtlCol="0">
            <a:spAutoFit/>
          </a:bodyPr>
          <a:lstStyle/>
          <a:p>
            <a:pPr algn="ctr"/>
            <a:r>
              <a:rPr lang="en-US" b="1" dirty="0">
                <a:solidFill>
                  <a:srgbClr val="0D8E2D"/>
                </a:solidFill>
                <a:latin typeface="Arial" panose="020B0604020202020204" pitchFamily="34" charset="0"/>
                <a:cs typeface="Arial" panose="020B0604020202020204" pitchFamily="34" charset="0"/>
              </a:rPr>
              <a:t>Good</a:t>
            </a:r>
          </a:p>
        </p:txBody>
      </p:sp>
      <p:sp>
        <p:nvSpPr>
          <p:cNvPr id="8" name="TextBox 7">
            <a:extLst>
              <a:ext uri="{FF2B5EF4-FFF2-40B4-BE49-F238E27FC236}">
                <a16:creationId xmlns:a16="http://schemas.microsoft.com/office/drawing/2014/main" id="{2E9F8D1C-7272-7975-F869-3A73B626757B}"/>
              </a:ext>
            </a:extLst>
          </p:cNvPr>
          <p:cNvSpPr txBox="1"/>
          <p:nvPr/>
        </p:nvSpPr>
        <p:spPr>
          <a:xfrm>
            <a:off x="4941945" y="4182516"/>
            <a:ext cx="1622544" cy="369332"/>
          </a:xfrm>
          <a:prstGeom prst="rect">
            <a:avLst/>
          </a:prstGeom>
          <a:noFill/>
        </p:spPr>
        <p:txBody>
          <a:bodyPr wrap="square" rtlCol="0">
            <a:spAutoFit/>
          </a:bodyPr>
          <a:lstStyle/>
          <a:p>
            <a:pPr algn="ctr"/>
            <a:r>
              <a:rPr lang="en-US" b="1" dirty="0">
                <a:solidFill>
                  <a:srgbClr val="0D8E2D"/>
                </a:solidFill>
                <a:latin typeface="Arial" panose="020B0604020202020204" pitchFamily="34" charset="0"/>
                <a:cs typeface="Arial" panose="020B0604020202020204" pitchFamily="34" charset="0"/>
              </a:rPr>
              <a:t>Better</a:t>
            </a:r>
          </a:p>
        </p:txBody>
      </p:sp>
      <p:sp>
        <p:nvSpPr>
          <p:cNvPr id="10" name="TextBox 9">
            <a:extLst>
              <a:ext uri="{FF2B5EF4-FFF2-40B4-BE49-F238E27FC236}">
                <a16:creationId xmlns:a16="http://schemas.microsoft.com/office/drawing/2014/main" id="{45B89BC7-38B1-742A-9B52-0E3F4DE9F31B}"/>
              </a:ext>
            </a:extLst>
          </p:cNvPr>
          <p:cNvSpPr txBox="1"/>
          <p:nvPr/>
        </p:nvSpPr>
        <p:spPr>
          <a:xfrm>
            <a:off x="8514751" y="4182516"/>
            <a:ext cx="1622544" cy="369332"/>
          </a:xfrm>
          <a:prstGeom prst="rect">
            <a:avLst/>
          </a:prstGeom>
          <a:noFill/>
        </p:spPr>
        <p:txBody>
          <a:bodyPr wrap="square" rtlCol="0">
            <a:spAutoFit/>
          </a:bodyPr>
          <a:lstStyle/>
          <a:p>
            <a:pPr algn="ctr"/>
            <a:r>
              <a:rPr lang="en-US" b="1" dirty="0">
                <a:solidFill>
                  <a:srgbClr val="0D8E2D"/>
                </a:solidFill>
                <a:latin typeface="Arial" panose="020B0604020202020204" pitchFamily="34" charset="0"/>
                <a:cs typeface="Arial" panose="020B0604020202020204" pitchFamily="34" charset="0"/>
              </a:rPr>
              <a:t>Best</a:t>
            </a:r>
          </a:p>
        </p:txBody>
      </p:sp>
      <p:sp>
        <p:nvSpPr>
          <p:cNvPr id="16" name="Right Arrow 15">
            <a:extLst>
              <a:ext uri="{FF2B5EF4-FFF2-40B4-BE49-F238E27FC236}">
                <a16:creationId xmlns:a16="http://schemas.microsoft.com/office/drawing/2014/main" id="{59C57077-12C3-9B19-51CA-1C0A1716DD07}"/>
              </a:ext>
            </a:extLst>
          </p:cNvPr>
          <p:cNvSpPr/>
          <p:nvPr/>
        </p:nvSpPr>
        <p:spPr>
          <a:xfrm>
            <a:off x="1704219" y="4830483"/>
            <a:ext cx="8758990" cy="369332"/>
          </a:xfrm>
          <a:prstGeom prst="rightArrow">
            <a:avLst>
              <a:gd name="adj1" fmla="val 50000"/>
              <a:gd name="adj2" fmla="val 9281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Tick with solid fill">
            <a:extLst>
              <a:ext uri="{FF2B5EF4-FFF2-40B4-BE49-F238E27FC236}">
                <a16:creationId xmlns:a16="http://schemas.microsoft.com/office/drawing/2014/main" id="{E89C421A-1FE5-D2AD-3BF5-6817FD21F0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54076" y="3649857"/>
            <a:ext cx="532659" cy="532659"/>
          </a:xfrm>
          <a:prstGeom prst="rect">
            <a:avLst/>
          </a:prstGeom>
        </p:spPr>
      </p:pic>
      <p:pic>
        <p:nvPicPr>
          <p:cNvPr id="20" name="Graphic 19" descr="Tick with solid fill">
            <a:extLst>
              <a:ext uri="{FF2B5EF4-FFF2-40B4-BE49-F238E27FC236}">
                <a16:creationId xmlns:a16="http://schemas.microsoft.com/office/drawing/2014/main" id="{8E0CF986-4943-E97F-C7EA-381C89CACD0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20558" y="3649856"/>
            <a:ext cx="532659" cy="532659"/>
          </a:xfrm>
          <a:prstGeom prst="rect">
            <a:avLst/>
          </a:prstGeom>
        </p:spPr>
      </p:pic>
      <p:pic>
        <p:nvPicPr>
          <p:cNvPr id="21" name="Graphic 20" descr="Tick with solid fill">
            <a:extLst>
              <a:ext uri="{FF2B5EF4-FFF2-40B4-BE49-F238E27FC236}">
                <a16:creationId xmlns:a16="http://schemas.microsoft.com/office/drawing/2014/main" id="{1CDBBAAB-FB24-A9A7-8280-AB3073B752D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17385" y="3649856"/>
            <a:ext cx="532659" cy="532659"/>
          </a:xfrm>
          <a:prstGeom prst="rect">
            <a:avLst/>
          </a:prstGeom>
        </p:spPr>
      </p:pic>
      <p:pic>
        <p:nvPicPr>
          <p:cNvPr id="22" name="Graphic 21" descr="Tick with solid fill">
            <a:extLst>
              <a:ext uri="{FF2B5EF4-FFF2-40B4-BE49-F238E27FC236}">
                <a16:creationId xmlns:a16="http://schemas.microsoft.com/office/drawing/2014/main" id="{655BD0C9-8B53-D077-7E84-D443643ECE7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11577" y="3649857"/>
            <a:ext cx="532659" cy="532659"/>
          </a:xfrm>
          <a:prstGeom prst="rect">
            <a:avLst/>
          </a:prstGeom>
        </p:spPr>
      </p:pic>
      <p:pic>
        <p:nvPicPr>
          <p:cNvPr id="23" name="Graphic 22" descr="Tick with solid fill">
            <a:extLst>
              <a:ext uri="{FF2B5EF4-FFF2-40B4-BE49-F238E27FC236}">
                <a16:creationId xmlns:a16="http://schemas.microsoft.com/office/drawing/2014/main" id="{43E17012-A84A-3E5C-F26E-DCFC11EB43F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708404" y="3649857"/>
            <a:ext cx="532659" cy="532659"/>
          </a:xfrm>
          <a:prstGeom prst="rect">
            <a:avLst/>
          </a:prstGeom>
        </p:spPr>
      </p:pic>
      <p:pic>
        <p:nvPicPr>
          <p:cNvPr id="24" name="Graphic 23" descr="Tick with solid fill">
            <a:extLst>
              <a:ext uri="{FF2B5EF4-FFF2-40B4-BE49-F238E27FC236}">
                <a16:creationId xmlns:a16="http://schemas.microsoft.com/office/drawing/2014/main" id="{7FCAA94C-6416-2CC2-73B9-2D902457A8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14750" y="3649856"/>
            <a:ext cx="532659" cy="532659"/>
          </a:xfrm>
          <a:prstGeom prst="rect">
            <a:avLst/>
          </a:prstGeom>
        </p:spPr>
      </p:pic>
      <p:sp>
        <p:nvSpPr>
          <p:cNvPr id="2" name="TextBox 1">
            <a:extLst>
              <a:ext uri="{FF2B5EF4-FFF2-40B4-BE49-F238E27FC236}">
                <a16:creationId xmlns:a16="http://schemas.microsoft.com/office/drawing/2014/main" id="{059F7974-BDFD-7F83-2A22-2BD016CC3E6B}"/>
              </a:ext>
            </a:extLst>
          </p:cNvPr>
          <p:cNvSpPr txBox="1"/>
          <p:nvPr/>
        </p:nvSpPr>
        <p:spPr>
          <a:xfrm>
            <a:off x="4441372" y="2828835"/>
            <a:ext cx="2915079" cy="1477328"/>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all general staff (not executive level)</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8572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F958F-CD14-7EF9-F9D1-FC84EF8D42D7}"/>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2E5F8C2-F384-EC51-A459-0D592D8CBB0D}"/>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Case study: Resilient Wollondilly Van</a:t>
            </a:r>
          </a:p>
        </p:txBody>
      </p:sp>
      <p:sp>
        <p:nvSpPr>
          <p:cNvPr id="9" name="TextBox 8">
            <a:extLst>
              <a:ext uri="{FF2B5EF4-FFF2-40B4-BE49-F238E27FC236}">
                <a16:creationId xmlns:a16="http://schemas.microsoft.com/office/drawing/2014/main" id="{6A63DE37-B296-39D7-446D-B74C94AA2FC4}"/>
              </a:ext>
            </a:extLst>
          </p:cNvPr>
          <p:cNvSpPr txBox="1"/>
          <p:nvPr/>
        </p:nvSpPr>
        <p:spPr>
          <a:xfrm>
            <a:off x="518338" y="1530373"/>
            <a:ext cx="4391865" cy="3416320"/>
          </a:xfrm>
          <a:prstGeom prst="rect">
            <a:avLst/>
          </a:prstGeom>
          <a:noFill/>
        </p:spPr>
        <p:txBody>
          <a:bodyPr wrap="square" rtlCol="0">
            <a:spAutoFit/>
          </a:bodyPr>
          <a:lstStyle/>
          <a:p>
            <a:r>
              <a:rPr lang="en-AU" sz="2400" b="1" dirty="0">
                <a:latin typeface="Arial" panose="020B0604020202020204" pitchFamily="34" charset="0"/>
                <a:cs typeface="Arial" panose="020B0604020202020204" pitchFamily="34" charset="0"/>
              </a:rPr>
              <a:t>Wollondilly Shire Council </a:t>
            </a:r>
            <a:r>
              <a:rPr lang="en-AU" sz="2400" dirty="0">
                <a:latin typeface="Arial" panose="020B0604020202020204" pitchFamily="34" charset="0"/>
                <a:cs typeface="Arial" panose="020B0604020202020204" pitchFamily="34" charset="0"/>
              </a:rPr>
              <a:t>created a mobile van fitted out with amenities, including Wi-Fi and tablets. Council use this van to conduct community outreach and education in areas with limited or no connectivity.</a:t>
            </a:r>
          </a:p>
          <a:p>
            <a:endParaRPr lang="en-AU"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10AFFF19-76C6-7F7E-EE28-DC633C1725F4}"/>
              </a:ext>
            </a:extLst>
          </p:cNvPr>
          <p:cNvPicPr>
            <a:picLocks noChangeAspect="1"/>
          </p:cNvPicPr>
          <p:nvPr/>
        </p:nvPicPr>
        <p:blipFill>
          <a:blip r:embed="rId3"/>
          <a:stretch>
            <a:fillRect/>
          </a:stretch>
        </p:blipFill>
        <p:spPr>
          <a:xfrm>
            <a:off x="5476580" y="1650958"/>
            <a:ext cx="6141309" cy="4221355"/>
          </a:xfrm>
          <a:prstGeom prst="rect">
            <a:avLst/>
          </a:prstGeom>
        </p:spPr>
      </p:pic>
      <p:sp>
        <p:nvSpPr>
          <p:cNvPr id="4" name="TextBox 3">
            <a:extLst>
              <a:ext uri="{FF2B5EF4-FFF2-40B4-BE49-F238E27FC236}">
                <a16:creationId xmlns:a16="http://schemas.microsoft.com/office/drawing/2014/main" id="{F60F60E4-B5CB-7D48-D036-4107A4985A11}"/>
              </a:ext>
            </a:extLst>
          </p:cNvPr>
          <p:cNvSpPr txBox="1"/>
          <p:nvPr/>
        </p:nvSpPr>
        <p:spPr>
          <a:xfrm>
            <a:off x="5520421" y="5536504"/>
            <a:ext cx="3115547"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Image source: </a:t>
            </a:r>
            <a:r>
              <a:rPr lang="en-US" sz="1200" b="1" dirty="0" err="1">
                <a:solidFill>
                  <a:schemeClr val="bg1"/>
                </a:solidFill>
                <a:latin typeface="Arial" panose="020B0604020202020204" pitchFamily="34" charset="0"/>
                <a:cs typeface="Arial" panose="020B0604020202020204" pitchFamily="34" charset="0"/>
              </a:rPr>
              <a:t>Wollondilly</a:t>
            </a:r>
            <a:r>
              <a:rPr lang="en-US" sz="1200" b="1" dirty="0">
                <a:solidFill>
                  <a:schemeClr val="bg1"/>
                </a:solidFill>
                <a:latin typeface="Arial" panose="020B0604020202020204" pitchFamily="34" charset="0"/>
                <a:cs typeface="Arial" panose="020B0604020202020204" pitchFamily="34" charset="0"/>
              </a:rPr>
              <a:t> Shire Council</a:t>
            </a:r>
          </a:p>
        </p:txBody>
      </p:sp>
    </p:spTree>
    <p:extLst>
      <p:ext uri="{BB962C8B-B14F-4D97-AF65-F5344CB8AC3E}">
        <p14:creationId xmlns:p14="http://schemas.microsoft.com/office/powerpoint/2010/main" val="4157431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AF95C-E4B1-6D36-277E-FCAAA120907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6916661-4CE2-6F87-65A5-AED11236B8AD}"/>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Case study: Click and Connect</a:t>
            </a:r>
          </a:p>
        </p:txBody>
      </p:sp>
      <p:sp>
        <p:nvSpPr>
          <p:cNvPr id="9" name="TextBox 8">
            <a:extLst>
              <a:ext uri="{FF2B5EF4-FFF2-40B4-BE49-F238E27FC236}">
                <a16:creationId xmlns:a16="http://schemas.microsoft.com/office/drawing/2014/main" id="{43A1DC90-FD06-F406-163E-C92AC48F3218}"/>
              </a:ext>
            </a:extLst>
          </p:cNvPr>
          <p:cNvSpPr txBox="1"/>
          <p:nvPr/>
        </p:nvSpPr>
        <p:spPr>
          <a:xfrm>
            <a:off x="518338" y="1530373"/>
            <a:ext cx="4391865" cy="3046988"/>
          </a:xfrm>
          <a:prstGeom prst="rect">
            <a:avLst/>
          </a:prstGeom>
          <a:noFill/>
        </p:spPr>
        <p:txBody>
          <a:bodyPr wrap="square" rtlCol="0">
            <a:spAutoFit/>
          </a:bodyPr>
          <a:lstStyle/>
          <a:p>
            <a:r>
              <a:rPr lang="en-AU" sz="2400" b="1" dirty="0">
                <a:latin typeface="Arial" panose="020B0604020202020204" pitchFamily="34" charset="0"/>
                <a:cs typeface="Arial" panose="020B0604020202020204" pitchFamily="34" charset="0"/>
              </a:rPr>
              <a:t>Penrith City Council </a:t>
            </a:r>
            <a:r>
              <a:rPr lang="en-AU" sz="2400" dirty="0">
                <a:latin typeface="Arial" panose="020B0604020202020204" pitchFamily="34" charset="0"/>
                <a:cs typeface="Arial" panose="020B0604020202020204" pitchFamily="34" charset="0"/>
              </a:rPr>
              <a:t>partnered with the Digital Literacy Foundation to deliver an iPad loan program where community members can get free access to an iPad and data to use at home for up to six months.</a:t>
            </a:r>
          </a:p>
        </p:txBody>
      </p:sp>
      <p:pic>
        <p:nvPicPr>
          <p:cNvPr id="3" name="Picture 2">
            <a:extLst>
              <a:ext uri="{FF2B5EF4-FFF2-40B4-BE49-F238E27FC236}">
                <a16:creationId xmlns:a16="http://schemas.microsoft.com/office/drawing/2014/main" id="{D5C66241-58D6-2006-BD65-E52D066A6CE3}"/>
              </a:ext>
            </a:extLst>
          </p:cNvPr>
          <p:cNvPicPr>
            <a:picLocks noChangeAspect="1"/>
          </p:cNvPicPr>
          <p:nvPr/>
        </p:nvPicPr>
        <p:blipFill rotWithShape="1">
          <a:blip r:embed="rId3"/>
          <a:srcRect l="14451" r="11518"/>
          <a:stretch/>
        </p:blipFill>
        <p:spPr>
          <a:xfrm>
            <a:off x="5446919" y="1580476"/>
            <a:ext cx="6182902" cy="4657485"/>
          </a:xfrm>
          <a:prstGeom prst="rect">
            <a:avLst/>
          </a:prstGeom>
        </p:spPr>
      </p:pic>
      <p:sp>
        <p:nvSpPr>
          <p:cNvPr id="4" name="TextBox 3">
            <a:extLst>
              <a:ext uri="{FF2B5EF4-FFF2-40B4-BE49-F238E27FC236}">
                <a16:creationId xmlns:a16="http://schemas.microsoft.com/office/drawing/2014/main" id="{23492C43-9C47-1A63-B3F7-4D5647961FF3}"/>
              </a:ext>
            </a:extLst>
          </p:cNvPr>
          <p:cNvSpPr txBox="1"/>
          <p:nvPr/>
        </p:nvSpPr>
        <p:spPr>
          <a:xfrm>
            <a:off x="5498927" y="5862180"/>
            <a:ext cx="3115547"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Image source: Be Connected Network</a:t>
            </a:r>
          </a:p>
        </p:txBody>
      </p:sp>
    </p:spTree>
    <p:extLst>
      <p:ext uri="{BB962C8B-B14F-4D97-AF65-F5344CB8AC3E}">
        <p14:creationId xmlns:p14="http://schemas.microsoft.com/office/powerpoint/2010/main" val="2397260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45F04-950B-6E9B-36B0-AB2F830E76AE}"/>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9B46B035-EC74-F779-C29E-4BA42A79ADF3}"/>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Case study: Tech at Ascham</a:t>
            </a:r>
          </a:p>
        </p:txBody>
      </p:sp>
      <p:sp>
        <p:nvSpPr>
          <p:cNvPr id="9" name="TextBox 8">
            <a:extLst>
              <a:ext uri="{FF2B5EF4-FFF2-40B4-BE49-F238E27FC236}">
                <a16:creationId xmlns:a16="http://schemas.microsoft.com/office/drawing/2014/main" id="{07B79629-4881-4E26-813B-AB4C836AF7BF}"/>
              </a:ext>
            </a:extLst>
          </p:cNvPr>
          <p:cNvSpPr txBox="1"/>
          <p:nvPr/>
        </p:nvSpPr>
        <p:spPr>
          <a:xfrm>
            <a:off x="518338" y="1530373"/>
            <a:ext cx="4391865" cy="3046988"/>
          </a:xfrm>
          <a:prstGeom prst="rect">
            <a:avLst/>
          </a:prstGeom>
          <a:noFill/>
        </p:spPr>
        <p:txBody>
          <a:bodyPr wrap="square" rtlCol="0">
            <a:spAutoFit/>
          </a:bodyPr>
          <a:lstStyle/>
          <a:p>
            <a:r>
              <a:rPr lang="en-AU" sz="2400" b="1" dirty="0">
                <a:latin typeface="Arial" panose="020B0604020202020204" pitchFamily="34" charset="0"/>
                <a:cs typeface="Arial" panose="020B0604020202020204" pitchFamily="34" charset="0"/>
              </a:rPr>
              <a:t>Woollahra Municipal Council</a:t>
            </a:r>
          </a:p>
          <a:p>
            <a:r>
              <a:rPr lang="en-AU" sz="2400" dirty="0">
                <a:latin typeface="Arial" panose="020B0604020202020204" pitchFamily="34" charset="0"/>
                <a:cs typeface="Arial" panose="020B0604020202020204" pitchFamily="34" charset="0"/>
              </a:rPr>
              <a:t>organised a free, weekly digital skills program for people aged 55+, in collaboration with Ascham School. Tuition is provided on a one-on-one basis by high school students under teacher supervision.</a:t>
            </a:r>
          </a:p>
        </p:txBody>
      </p:sp>
      <p:pic>
        <p:nvPicPr>
          <p:cNvPr id="2" name="Picture 1">
            <a:extLst>
              <a:ext uri="{FF2B5EF4-FFF2-40B4-BE49-F238E27FC236}">
                <a16:creationId xmlns:a16="http://schemas.microsoft.com/office/drawing/2014/main" id="{254E217A-93F8-4DC6-DDB6-7C2206D58AC8}"/>
              </a:ext>
            </a:extLst>
          </p:cNvPr>
          <p:cNvPicPr>
            <a:picLocks noChangeAspect="1"/>
          </p:cNvPicPr>
          <p:nvPr/>
        </p:nvPicPr>
        <p:blipFill rotWithShape="1">
          <a:blip r:embed="rId3">
            <a:extLst>
              <a:ext uri="{28A0092B-C50C-407E-A947-70E740481C1C}">
                <a14:useLocalDpi xmlns:a14="http://schemas.microsoft.com/office/drawing/2010/main" val="0"/>
              </a:ext>
            </a:extLst>
          </a:blip>
          <a:srcRect l="12334" r="5071"/>
          <a:stretch/>
        </p:blipFill>
        <p:spPr>
          <a:xfrm>
            <a:off x="5391980" y="1627629"/>
            <a:ext cx="6157018" cy="3727248"/>
          </a:xfrm>
          <a:prstGeom prst="rect">
            <a:avLst/>
          </a:prstGeom>
        </p:spPr>
      </p:pic>
      <p:sp>
        <p:nvSpPr>
          <p:cNvPr id="4" name="TextBox 3">
            <a:extLst>
              <a:ext uri="{FF2B5EF4-FFF2-40B4-BE49-F238E27FC236}">
                <a16:creationId xmlns:a16="http://schemas.microsoft.com/office/drawing/2014/main" id="{C76979E2-8398-B4E6-7009-96A88F7D72E0}"/>
              </a:ext>
            </a:extLst>
          </p:cNvPr>
          <p:cNvSpPr txBox="1"/>
          <p:nvPr/>
        </p:nvSpPr>
        <p:spPr>
          <a:xfrm>
            <a:off x="5391980" y="5002722"/>
            <a:ext cx="3670126" cy="276999"/>
          </a:xfrm>
          <a:prstGeom prst="rect">
            <a:avLst/>
          </a:prstGeom>
          <a:noFill/>
        </p:spPr>
        <p:txBody>
          <a:bodyPr wrap="square" rtlCol="0">
            <a:spAutoFit/>
          </a:bodyPr>
          <a:lstStyle/>
          <a:p>
            <a:r>
              <a:rPr lang="en-US" sz="1200" b="1" dirty="0">
                <a:solidFill>
                  <a:schemeClr val="bg1"/>
                </a:solidFill>
                <a:latin typeface="Arial" panose="020B0604020202020204" pitchFamily="34" charset="0"/>
                <a:cs typeface="Arial" panose="020B0604020202020204" pitchFamily="34" charset="0"/>
              </a:rPr>
              <a:t>Image source: </a:t>
            </a:r>
            <a:r>
              <a:rPr lang="en-US" sz="1200" b="1" dirty="0" err="1">
                <a:solidFill>
                  <a:schemeClr val="bg1"/>
                </a:solidFill>
                <a:latin typeface="Arial" panose="020B0604020202020204" pitchFamily="34" charset="0"/>
                <a:cs typeface="Arial" panose="020B0604020202020204" pitchFamily="34" charset="0"/>
              </a:rPr>
              <a:t>Woollahra</a:t>
            </a:r>
            <a:r>
              <a:rPr lang="en-US" sz="1200" b="1" dirty="0">
                <a:solidFill>
                  <a:schemeClr val="bg1"/>
                </a:solidFill>
                <a:latin typeface="Arial" panose="020B0604020202020204" pitchFamily="34" charset="0"/>
                <a:cs typeface="Arial" panose="020B0604020202020204" pitchFamily="34" charset="0"/>
              </a:rPr>
              <a:t> Municipal Council</a:t>
            </a:r>
          </a:p>
        </p:txBody>
      </p:sp>
    </p:spTree>
    <p:extLst>
      <p:ext uri="{BB962C8B-B14F-4D97-AF65-F5344CB8AC3E}">
        <p14:creationId xmlns:p14="http://schemas.microsoft.com/office/powerpoint/2010/main" val="4184041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FB59B-EE4F-F6D4-9343-F7C9FDDF317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EF2C09F-13E4-2694-3261-1EB75D3510AB}"/>
              </a:ext>
            </a:extLst>
          </p:cNvPr>
          <p:cNvSpPr/>
          <p:nvPr/>
        </p:nvSpPr>
        <p:spPr>
          <a:xfrm>
            <a:off x="0" y="1127531"/>
            <a:ext cx="4936385" cy="5730469"/>
          </a:xfrm>
          <a:prstGeom prst="rect">
            <a:avLst/>
          </a:prstGeom>
          <a:solidFill>
            <a:srgbClr val="F2EE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7FC6A2F-89F3-75C0-6C83-2DF48B7BFC50}"/>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What is digital inclusion?</a:t>
            </a:r>
          </a:p>
        </p:txBody>
      </p:sp>
      <p:sp>
        <p:nvSpPr>
          <p:cNvPr id="3" name="TextBox 2">
            <a:extLst>
              <a:ext uri="{FF2B5EF4-FFF2-40B4-BE49-F238E27FC236}">
                <a16:creationId xmlns:a16="http://schemas.microsoft.com/office/drawing/2014/main" id="{3247F4AD-18B1-6E05-1741-45FFC9416521}"/>
              </a:ext>
            </a:extLst>
          </p:cNvPr>
          <p:cNvSpPr txBox="1"/>
          <p:nvPr/>
        </p:nvSpPr>
        <p:spPr>
          <a:xfrm>
            <a:off x="5500057" y="1713335"/>
            <a:ext cx="6043808" cy="3046988"/>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Local councils play an important role in ensuring everyone in the community can confidently use digital technologies. </a:t>
            </a:r>
          </a:p>
          <a:p>
            <a:endParaRPr lang="en-AU" sz="2400" dirty="0">
              <a:latin typeface="Arial" panose="020B0604020202020204" pitchFamily="34" charset="0"/>
              <a:cs typeface="Arial" panose="020B0604020202020204" pitchFamily="34" charset="0"/>
            </a:endParaRPr>
          </a:p>
          <a:p>
            <a:r>
              <a:rPr lang="en-AU" sz="2400" dirty="0">
                <a:latin typeface="Arial" panose="020B0604020202020204" pitchFamily="34" charset="0"/>
                <a:cs typeface="Arial" panose="020B0604020202020204" pitchFamily="34" charset="0"/>
              </a:rPr>
              <a:t>Councils in Western Parkland City are already implementing many initiatives toward a more digitally inclusive future for their community.</a:t>
            </a:r>
          </a:p>
        </p:txBody>
      </p:sp>
      <p:sp>
        <p:nvSpPr>
          <p:cNvPr id="9" name="TextBox 8">
            <a:extLst>
              <a:ext uri="{FF2B5EF4-FFF2-40B4-BE49-F238E27FC236}">
                <a16:creationId xmlns:a16="http://schemas.microsoft.com/office/drawing/2014/main" id="{784AE496-A1AF-137C-F017-76C0330A5298}"/>
              </a:ext>
            </a:extLst>
          </p:cNvPr>
          <p:cNvSpPr txBox="1"/>
          <p:nvPr/>
        </p:nvSpPr>
        <p:spPr>
          <a:xfrm>
            <a:off x="563672" y="1716066"/>
            <a:ext cx="3820438" cy="3539430"/>
          </a:xfrm>
          <a:prstGeom prst="rect">
            <a:avLst/>
          </a:prstGeom>
          <a:noFill/>
        </p:spPr>
        <p:txBody>
          <a:bodyPr wrap="square" rtlCol="0">
            <a:spAutoFit/>
          </a:bodyPr>
          <a:lstStyle/>
          <a:p>
            <a:r>
              <a:rPr lang="en-AU" sz="2800" b="1" dirty="0">
                <a:solidFill>
                  <a:srgbClr val="0D8E2D"/>
                </a:solidFill>
                <a:latin typeface="Arial" panose="020B0604020202020204" pitchFamily="34" charset="0"/>
                <a:cs typeface="Arial" panose="020B0604020202020204" pitchFamily="34" charset="0"/>
              </a:rPr>
              <a:t>Digital inclusion means that everyone can access, afford and have the ability to engage with digital technologies to participate in the digital world.</a:t>
            </a:r>
          </a:p>
        </p:txBody>
      </p:sp>
    </p:spTree>
    <p:extLst>
      <p:ext uri="{BB962C8B-B14F-4D97-AF65-F5344CB8AC3E}">
        <p14:creationId xmlns:p14="http://schemas.microsoft.com/office/powerpoint/2010/main" val="70465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DC91A515-EFBB-F007-6923-B3153D7D4DE2}"/>
              </a:ext>
            </a:extLst>
          </p:cNvPr>
          <p:cNvPicPr>
            <a:picLocks noChangeAspect="1"/>
          </p:cNvPicPr>
          <p:nvPr/>
        </p:nvPicPr>
        <p:blipFill rotWithShape="1">
          <a:blip r:embed="rId3">
            <a:extLst>
              <a:ext uri="{28A0092B-C50C-407E-A947-70E740481C1C}">
                <a14:useLocalDpi xmlns:a14="http://schemas.microsoft.com/office/drawing/2010/main" val="0"/>
              </a:ext>
            </a:extLst>
          </a:blip>
          <a:srcRect l="-87" t="16432" r="87" b="-16432"/>
          <a:stretch/>
        </p:blipFill>
        <p:spPr>
          <a:xfrm>
            <a:off x="-10571" y="1202209"/>
            <a:ext cx="12202571" cy="8129963"/>
          </a:xfrm>
          <a:prstGeom prst="rect">
            <a:avLst/>
          </a:prstGeom>
        </p:spPr>
      </p:pic>
      <p:grpSp>
        <p:nvGrpSpPr>
          <p:cNvPr id="5" name="Group 4">
            <a:extLst>
              <a:ext uri="{FF2B5EF4-FFF2-40B4-BE49-F238E27FC236}">
                <a16:creationId xmlns:a16="http://schemas.microsoft.com/office/drawing/2014/main" id="{35A16EAB-A73B-3334-E253-273A191C9C4A}"/>
              </a:ext>
            </a:extLst>
          </p:cNvPr>
          <p:cNvGrpSpPr/>
          <p:nvPr/>
        </p:nvGrpSpPr>
        <p:grpSpPr>
          <a:xfrm>
            <a:off x="680734" y="5883701"/>
            <a:ext cx="10819960" cy="974299"/>
            <a:chOff x="703222" y="6343236"/>
            <a:chExt cx="10819960" cy="974299"/>
          </a:xfrm>
        </p:grpSpPr>
        <p:pic>
          <p:nvPicPr>
            <p:cNvPr id="7" name="Picture 6">
              <a:extLst>
                <a:ext uri="{FF2B5EF4-FFF2-40B4-BE49-F238E27FC236}">
                  <a16:creationId xmlns:a16="http://schemas.microsoft.com/office/drawing/2014/main" id="{C409CB2A-6C9D-7AE0-C5F3-D1642C352E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3222" y="6343236"/>
              <a:ext cx="1252056" cy="908469"/>
            </a:xfrm>
            <a:prstGeom prst="rect">
              <a:avLst/>
            </a:prstGeom>
          </p:spPr>
        </p:pic>
        <p:pic>
          <p:nvPicPr>
            <p:cNvPr id="10" name="Picture 9">
              <a:extLst>
                <a:ext uri="{FF2B5EF4-FFF2-40B4-BE49-F238E27FC236}">
                  <a16:creationId xmlns:a16="http://schemas.microsoft.com/office/drawing/2014/main" id="{FE254F67-6EED-44C8-38FA-30013FF9A0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41585" y="6394510"/>
              <a:ext cx="857940" cy="923025"/>
            </a:xfrm>
            <a:prstGeom prst="rect">
              <a:avLst/>
            </a:prstGeom>
          </p:spPr>
        </p:pic>
        <p:pic>
          <p:nvPicPr>
            <p:cNvPr id="11" name="Picture 10">
              <a:extLst>
                <a:ext uri="{FF2B5EF4-FFF2-40B4-BE49-F238E27FC236}">
                  <a16:creationId xmlns:a16="http://schemas.microsoft.com/office/drawing/2014/main" id="{2365DCC4-C8BC-9385-83A2-B185FA8A358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3160365" y="6405246"/>
              <a:ext cx="1658620" cy="862482"/>
            </a:xfrm>
            <a:prstGeom prst="rect">
              <a:avLst/>
            </a:prstGeom>
          </p:spPr>
        </p:pic>
        <p:pic>
          <p:nvPicPr>
            <p:cNvPr id="12" name="Picture 11">
              <a:extLst>
                <a:ext uri="{FF2B5EF4-FFF2-40B4-BE49-F238E27FC236}">
                  <a16:creationId xmlns:a16="http://schemas.microsoft.com/office/drawing/2014/main" id="{415AA00F-420A-8B1A-21BB-84E775AB122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5001296" y="6394510"/>
              <a:ext cx="1281586" cy="768952"/>
            </a:xfrm>
            <a:prstGeom prst="rect">
              <a:avLst/>
            </a:prstGeom>
          </p:spPr>
        </p:pic>
        <p:pic>
          <p:nvPicPr>
            <p:cNvPr id="13" name="Picture 12">
              <a:extLst>
                <a:ext uri="{FF2B5EF4-FFF2-40B4-BE49-F238E27FC236}">
                  <a16:creationId xmlns:a16="http://schemas.microsoft.com/office/drawing/2014/main" id="{9F8B14F7-A062-7A55-3BC5-EFD974C499B7}"/>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232125" y="6414321"/>
              <a:ext cx="1526330" cy="793691"/>
            </a:xfrm>
            <a:prstGeom prst="rect">
              <a:avLst/>
            </a:prstGeom>
          </p:spPr>
        </p:pic>
        <p:pic>
          <p:nvPicPr>
            <p:cNvPr id="15" name="Picture 14">
              <a:extLst>
                <a:ext uri="{FF2B5EF4-FFF2-40B4-BE49-F238E27FC236}">
                  <a16:creationId xmlns:a16="http://schemas.microsoft.com/office/drawing/2014/main" id="{AB7A55F3-83F7-E910-C5CA-8C77B7C0176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906735" y="6447060"/>
              <a:ext cx="1006980" cy="698173"/>
            </a:xfrm>
            <a:prstGeom prst="rect">
              <a:avLst/>
            </a:prstGeom>
          </p:spPr>
        </p:pic>
        <p:pic>
          <p:nvPicPr>
            <p:cNvPr id="16" name="Picture 15">
              <a:extLst>
                <a:ext uri="{FF2B5EF4-FFF2-40B4-BE49-F238E27FC236}">
                  <a16:creationId xmlns:a16="http://schemas.microsoft.com/office/drawing/2014/main" id="{628D2958-D6E0-795E-2394-42AD08227527}"/>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0590445" y="6346523"/>
              <a:ext cx="932737" cy="808372"/>
            </a:xfrm>
            <a:prstGeom prst="rect">
              <a:avLst/>
            </a:prstGeom>
          </p:spPr>
        </p:pic>
        <p:pic>
          <p:nvPicPr>
            <p:cNvPr id="18" name="Picture 17">
              <a:extLst>
                <a:ext uri="{FF2B5EF4-FFF2-40B4-BE49-F238E27FC236}">
                  <a16:creationId xmlns:a16="http://schemas.microsoft.com/office/drawing/2014/main" id="{88AA2DE2-7D4C-C30C-2A29-01733F92B314}"/>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9061995" y="6426690"/>
              <a:ext cx="1380170" cy="768952"/>
            </a:xfrm>
            <a:prstGeom prst="rect">
              <a:avLst/>
            </a:prstGeom>
          </p:spPr>
        </p:pic>
      </p:grpSp>
    </p:spTree>
    <p:extLst>
      <p:ext uri="{BB962C8B-B14F-4D97-AF65-F5344CB8AC3E}">
        <p14:creationId xmlns:p14="http://schemas.microsoft.com/office/powerpoint/2010/main" val="24948396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943EE-2F41-1312-9D0F-D8E91468D60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0EF3C5D7-9064-D455-9E79-1567B182C10B}"/>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Why is digital inclusion important for councils?</a:t>
            </a:r>
          </a:p>
        </p:txBody>
      </p:sp>
      <p:sp>
        <p:nvSpPr>
          <p:cNvPr id="9" name="TextBox 8">
            <a:extLst>
              <a:ext uri="{FF2B5EF4-FFF2-40B4-BE49-F238E27FC236}">
                <a16:creationId xmlns:a16="http://schemas.microsoft.com/office/drawing/2014/main" id="{C774E8FF-ABF8-31A7-571B-2E83931C6E20}"/>
              </a:ext>
            </a:extLst>
          </p:cNvPr>
          <p:cNvSpPr txBox="1"/>
          <p:nvPr/>
        </p:nvSpPr>
        <p:spPr>
          <a:xfrm>
            <a:off x="552487" y="2952979"/>
            <a:ext cx="11087025" cy="3046988"/>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Councils are shifting more core services to online, including community engagement and planning portals. Digital inclusion will:</a:t>
            </a:r>
          </a:p>
          <a:p>
            <a:endParaRPr lang="en-AU"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Ensure all community members have equal opportunity to access, participate and interact with their local council</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Improve efficiency for council operations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Provide economic benefits to councils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Ensure no one is left behind</a:t>
            </a:r>
          </a:p>
        </p:txBody>
      </p:sp>
      <p:sp>
        <p:nvSpPr>
          <p:cNvPr id="2" name="Rectangle 1">
            <a:extLst>
              <a:ext uri="{FF2B5EF4-FFF2-40B4-BE49-F238E27FC236}">
                <a16:creationId xmlns:a16="http://schemas.microsoft.com/office/drawing/2014/main" id="{18CD0F20-A6A0-3325-82C4-ED2548FCC075}"/>
              </a:ext>
            </a:extLst>
          </p:cNvPr>
          <p:cNvSpPr/>
          <p:nvPr/>
        </p:nvSpPr>
        <p:spPr>
          <a:xfrm>
            <a:off x="0" y="1113780"/>
            <a:ext cx="12192000" cy="1588170"/>
          </a:xfrm>
          <a:prstGeom prst="rect">
            <a:avLst/>
          </a:prstGeom>
          <a:solidFill>
            <a:srgbClr val="F2EE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676BE64-A7ED-F8DA-F2E3-1537E6A7FBD3}"/>
              </a:ext>
            </a:extLst>
          </p:cNvPr>
          <p:cNvSpPr txBox="1"/>
          <p:nvPr/>
        </p:nvSpPr>
        <p:spPr>
          <a:xfrm>
            <a:off x="552486" y="1492366"/>
            <a:ext cx="11087025" cy="830997"/>
          </a:xfrm>
          <a:prstGeom prst="rect">
            <a:avLst/>
          </a:prstGeom>
          <a:noFill/>
        </p:spPr>
        <p:txBody>
          <a:bodyPr wrap="square" rtlCol="0">
            <a:spAutoFit/>
          </a:bodyPr>
          <a:lstStyle/>
          <a:p>
            <a:r>
              <a:rPr lang="en-AU" sz="2400" b="1" dirty="0">
                <a:solidFill>
                  <a:srgbClr val="0D8E2D"/>
                </a:solidFill>
                <a:latin typeface="Arial" panose="020B0604020202020204" pitchFamily="34" charset="0"/>
                <a:cs typeface="Arial" panose="020B0604020202020204" pitchFamily="34" charset="0"/>
              </a:rPr>
              <a:t>Access to the internet and digital technologies is no longer a luxury but a fundamental necessity to participate in life.</a:t>
            </a:r>
          </a:p>
        </p:txBody>
      </p:sp>
    </p:spTree>
    <p:extLst>
      <p:ext uri="{BB962C8B-B14F-4D97-AF65-F5344CB8AC3E}">
        <p14:creationId xmlns:p14="http://schemas.microsoft.com/office/powerpoint/2010/main" val="3482712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85500-76EF-A752-8D61-CED01AF258A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425E61D-2186-5B2C-1369-994123A6B477}"/>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Digital challenges in the Western Parkland City</a:t>
            </a:r>
          </a:p>
        </p:txBody>
      </p:sp>
      <p:sp>
        <p:nvSpPr>
          <p:cNvPr id="9" name="TextBox 8">
            <a:extLst>
              <a:ext uri="{FF2B5EF4-FFF2-40B4-BE49-F238E27FC236}">
                <a16:creationId xmlns:a16="http://schemas.microsoft.com/office/drawing/2014/main" id="{2CDA5407-593D-4205-B932-4D020B6AFD23}"/>
              </a:ext>
            </a:extLst>
          </p:cNvPr>
          <p:cNvSpPr txBox="1"/>
          <p:nvPr/>
        </p:nvSpPr>
        <p:spPr>
          <a:xfrm>
            <a:off x="5328271" y="1530373"/>
            <a:ext cx="6277092" cy="4524315"/>
          </a:xfrm>
          <a:prstGeom prst="rect">
            <a:avLst/>
          </a:prstGeom>
          <a:noFill/>
        </p:spPr>
        <p:txBody>
          <a:bodyPr wrap="square" rtlCol="0">
            <a:spAutoFit/>
          </a:bodyPr>
          <a:lstStyle/>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There is lower use of computers and lower access to digital technology</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Less people use online resources and services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Cutting back on essential household costs to afford an internet connection is common</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Many communities experience mobile blackspots and interruptions to internet use</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Areas with an older population experience lower ability to use digital technology</a:t>
            </a:r>
          </a:p>
        </p:txBody>
      </p:sp>
      <p:sp>
        <p:nvSpPr>
          <p:cNvPr id="2" name="TextBox 1">
            <a:extLst>
              <a:ext uri="{FF2B5EF4-FFF2-40B4-BE49-F238E27FC236}">
                <a16:creationId xmlns:a16="http://schemas.microsoft.com/office/drawing/2014/main" id="{CE49578A-3CD9-2FDE-7638-9F7655CA0D11}"/>
              </a:ext>
            </a:extLst>
          </p:cNvPr>
          <p:cNvSpPr txBox="1"/>
          <p:nvPr/>
        </p:nvSpPr>
        <p:spPr>
          <a:xfrm>
            <a:off x="5328271" y="6210889"/>
            <a:ext cx="6277092" cy="430887"/>
          </a:xfrm>
          <a:prstGeom prst="rect">
            <a:avLst/>
          </a:prstGeom>
          <a:noFill/>
        </p:spPr>
        <p:txBody>
          <a:bodyPr wrap="square" rtlCol="0">
            <a:spAutoFit/>
          </a:bodyPr>
          <a:lstStyle/>
          <a:p>
            <a:r>
              <a:rPr lang="en-AU" sz="1100" dirty="0">
                <a:solidFill>
                  <a:schemeClr val="bg1">
                    <a:lumMod val="75000"/>
                  </a:schemeClr>
                </a:solidFill>
                <a:latin typeface="Arial" panose="020B0604020202020204" pitchFamily="34" charset="0"/>
                <a:cs typeface="Arial" panose="020B0604020202020204" pitchFamily="34" charset="0"/>
              </a:rPr>
              <a:t>Source: Uncovering the Digital Divide in the Western Parkland City: Findings report for Western Parkland City Digital Equity and Inclusion Program </a:t>
            </a:r>
          </a:p>
        </p:txBody>
      </p:sp>
      <p:sp>
        <p:nvSpPr>
          <p:cNvPr id="3" name="Rectangle 2">
            <a:extLst>
              <a:ext uri="{FF2B5EF4-FFF2-40B4-BE49-F238E27FC236}">
                <a16:creationId xmlns:a16="http://schemas.microsoft.com/office/drawing/2014/main" id="{3D3AA5B0-4578-B100-80D6-B1FCDC34EC89}"/>
              </a:ext>
            </a:extLst>
          </p:cNvPr>
          <p:cNvSpPr/>
          <p:nvPr/>
        </p:nvSpPr>
        <p:spPr>
          <a:xfrm>
            <a:off x="0" y="1127531"/>
            <a:ext cx="4936385" cy="5730469"/>
          </a:xfrm>
          <a:prstGeom prst="rect">
            <a:avLst/>
          </a:prstGeom>
          <a:solidFill>
            <a:srgbClr val="F2EE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0EB1F76A-D8A1-959D-9BC7-8DD2B949C6B8}"/>
              </a:ext>
            </a:extLst>
          </p:cNvPr>
          <p:cNvSpPr txBox="1"/>
          <p:nvPr/>
        </p:nvSpPr>
        <p:spPr>
          <a:xfrm>
            <a:off x="646175" y="1702316"/>
            <a:ext cx="3820438" cy="1815882"/>
          </a:xfrm>
          <a:prstGeom prst="rect">
            <a:avLst/>
          </a:prstGeom>
          <a:noFill/>
        </p:spPr>
        <p:txBody>
          <a:bodyPr wrap="square" rtlCol="0">
            <a:spAutoFit/>
          </a:bodyPr>
          <a:lstStyle/>
          <a:p>
            <a:r>
              <a:rPr lang="en-AU" sz="2800" b="1" dirty="0">
                <a:solidFill>
                  <a:srgbClr val="0D8E2D"/>
                </a:solidFill>
                <a:latin typeface="Arial" panose="020B0604020202020204" pitchFamily="34" charset="0"/>
                <a:cs typeface="Arial" panose="020B0604020202020204" pitchFamily="34" charset="0"/>
              </a:rPr>
              <a:t>30% of Western Parkland City residents are digitally excluded</a:t>
            </a:r>
          </a:p>
        </p:txBody>
      </p:sp>
    </p:spTree>
    <p:extLst>
      <p:ext uri="{BB962C8B-B14F-4D97-AF65-F5344CB8AC3E}">
        <p14:creationId xmlns:p14="http://schemas.microsoft.com/office/powerpoint/2010/main" val="36430059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85500-76EF-A752-8D61-CED01AF258A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425E61D-2186-5B2C-1369-994123A6B477}"/>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Benefits of digital inclusion for the community</a:t>
            </a:r>
          </a:p>
        </p:txBody>
      </p:sp>
      <p:sp>
        <p:nvSpPr>
          <p:cNvPr id="3" name="Rounded Rectangle 2">
            <a:extLst>
              <a:ext uri="{FF2B5EF4-FFF2-40B4-BE49-F238E27FC236}">
                <a16:creationId xmlns:a16="http://schemas.microsoft.com/office/drawing/2014/main" id="{20F82394-028A-B8F4-29C5-3B47286CD5B4}"/>
              </a:ext>
            </a:extLst>
          </p:cNvPr>
          <p:cNvSpPr/>
          <p:nvPr/>
        </p:nvSpPr>
        <p:spPr>
          <a:xfrm>
            <a:off x="4484890" y="1571624"/>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a:extLst>
              <a:ext uri="{FF2B5EF4-FFF2-40B4-BE49-F238E27FC236}">
                <a16:creationId xmlns:a16="http://schemas.microsoft.com/office/drawing/2014/main" id="{F2A3659C-C6C3-0F81-00D6-7764A30E3ACA}"/>
              </a:ext>
            </a:extLst>
          </p:cNvPr>
          <p:cNvSpPr/>
          <p:nvPr/>
        </p:nvSpPr>
        <p:spPr>
          <a:xfrm>
            <a:off x="8286890" y="1571624"/>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1136EE9E-5108-E575-A1D7-90E3C22E9742}"/>
              </a:ext>
            </a:extLst>
          </p:cNvPr>
          <p:cNvSpPr/>
          <p:nvPr/>
        </p:nvSpPr>
        <p:spPr>
          <a:xfrm>
            <a:off x="682890" y="4152538"/>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8060B594-7677-39FE-34D3-5FC3AD1212C3}"/>
              </a:ext>
            </a:extLst>
          </p:cNvPr>
          <p:cNvSpPr/>
          <p:nvPr/>
        </p:nvSpPr>
        <p:spPr>
          <a:xfrm>
            <a:off x="4484889" y="4152538"/>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29AED9FA-6EAB-4CE0-CF61-BEEFC58FF0E3}"/>
              </a:ext>
            </a:extLst>
          </p:cNvPr>
          <p:cNvSpPr/>
          <p:nvPr/>
        </p:nvSpPr>
        <p:spPr>
          <a:xfrm>
            <a:off x="8286890" y="4115981"/>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a:extLst>
              <a:ext uri="{FF2B5EF4-FFF2-40B4-BE49-F238E27FC236}">
                <a16:creationId xmlns:a16="http://schemas.microsoft.com/office/drawing/2014/main" id="{9EA35958-E688-4F8D-B036-CB642441EF8D}"/>
              </a:ext>
            </a:extLst>
          </p:cNvPr>
          <p:cNvSpPr/>
          <p:nvPr/>
        </p:nvSpPr>
        <p:spPr>
          <a:xfrm>
            <a:off x="682890" y="1571624"/>
            <a:ext cx="3174091" cy="2179434"/>
          </a:xfrm>
          <a:prstGeom prst="roundRect">
            <a:avLst>
              <a:gd name="adj" fmla="val 8465"/>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830CAFB3-6C0B-8593-4C89-65D79376AB1D}"/>
              </a:ext>
            </a:extLst>
          </p:cNvPr>
          <p:cNvSpPr txBox="1"/>
          <p:nvPr/>
        </p:nvSpPr>
        <p:spPr>
          <a:xfrm>
            <a:off x="934625" y="1894679"/>
            <a:ext cx="2530069" cy="1569660"/>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People can communicate and connect with others</a:t>
            </a:r>
          </a:p>
        </p:txBody>
      </p:sp>
      <p:sp>
        <p:nvSpPr>
          <p:cNvPr id="12" name="TextBox 11">
            <a:extLst>
              <a:ext uri="{FF2B5EF4-FFF2-40B4-BE49-F238E27FC236}">
                <a16:creationId xmlns:a16="http://schemas.microsoft.com/office/drawing/2014/main" id="{43B21B44-D426-26C6-F86C-E760E0A6F856}"/>
              </a:ext>
            </a:extLst>
          </p:cNvPr>
          <p:cNvSpPr txBox="1"/>
          <p:nvPr/>
        </p:nvSpPr>
        <p:spPr>
          <a:xfrm>
            <a:off x="4806897" y="1919366"/>
            <a:ext cx="2530069" cy="1569660"/>
          </a:xfrm>
          <a:prstGeom prst="rect">
            <a:avLst/>
          </a:prstGeom>
          <a:noFill/>
        </p:spPr>
        <p:txBody>
          <a:bodyPr wrap="square" rtlCol="0">
            <a:spAutoFit/>
          </a:bodyPr>
          <a:lstStyle/>
          <a:p>
            <a:pPr algn="ctr"/>
            <a:r>
              <a:rPr lang="en-AU" sz="2400" b="1" dirty="0">
                <a:solidFill>
                  <a:schemeClr val="bg1"/>
                </a:solidFill>
                <a:latin typeface="Arial" panose="020B0604020202020204" pitchFamily="34" charset="0"/>
                <a:cs typeface="Arial" panose="020B0604020202020204" pitchFamily="34" charset="0"/>
              </a:rPr>
              <a:t>Loneliness among older people decreases</a:t>
            </a:r>
          </a:p>
        </p:txBody>
      </p:sp>
      <p:sp>
        <p:nvSpPr>
          <p:cNvPr id="13" name="TextBox 12">
            <a:extLst>
              <a:ext uri="{FF2B5EF4-FFF2-40B4-BE49-F238E27FC236}">
                <a16:creationId xmlns:a16="http://schemas.microsoft.com/office/drawing/2014/main" id="{84802C39-02D5-1B7B-8406-548B93DE71E3}"/>
              </a:ext>
            </a:extLst>
          </p:cNvPr>
          <p:cNvSpPr txBox="1"/>
          <p:nvPr/>
        </p:nvSpPr>
        <p:spPr>
          <a:xfrm>
            <a:off x="8463938" y="1859340"/>
            <a:ext cx="2921373" cy="1569660"/>
          </a:xfrm>
          <a:prstGeom prst="rect">
            <a:avLst/>
          </a:prstGeom>
          <a:noFill/>
        </p:spPr>
        <p:txBody>
          <a:bodyPr wrap="square" rtlCol="0">
            <a:spAutoFit/>
          </a:bodyPr>
          <a:lstStyle/>
          <a:p>
            <a:pPr algn="ctr"/>
            <a:r>
              <a:rPr lang="en-AU" sz="2400" b="1" dirty="0">
                <a:solidFill>
                  <a:schemeClr val="bg1"/>
                </a:solidFill>
                <a:latin typeface="Arial" panose="020B0604020202020204" pitchFamily="34" charset="0"/>
                <a:cs typeface="Arial" panose="020B0604020202020204" pitchFamily="34" charset="0"/>
              </a:rPr>
              <a:t>People can get the information they need to be safe in emergencies</a:t>
            </a:r>
          </a:p>
        </p:txBody>
      </p:sp>
      <p:sp>
        <p:nvSpPr>
          <p:cNvPr id="14" name="TextBox 13">
            <a:extLst>
              <a:ext uri="{FF2B5EF4-FFF2-40B4-BE49-F238E27FC236}">
                <a16:creationId xmlns:a16="http://schemas.microsoft.com/office/drawing/2014/main" id="{F6CB3D2B-4EDE-7F5E-E314-EEF5B9BFB7D4}"/>
              </a:ext>
            </a:extLst>
          </p:cNvPr>
          <p:cNvSpPr txBox="1"/>
          <p:nvPr/>
        </p:nvSpPr>
        <p:spPr>
          <a:xfrm>
            <a:off x="1004900" y="4457425"/>
            <a:ext cx="2530069" cy="1569660"/>
          </a:xfrm>
          <a:prstGeom prst="rect">
            <a:avLst/>
          </a:prstGeom>
          <a:noFill/>
        </p:spPr>
        <p:txBody>
          <a:bodyPr wrap="square" rtlCol="0">
            <a:spAutoFit/>
          </a:bodyPr>
          <a:lstStyle/>
          <a:p>
            <a:pPr algn="ctr"/>
            <a:r>
              <a:rPr lang="en-AU" sz="2400" b="1" dirty="0">
                <a:solidFill>
                  <a:schemeClr val="bg1"/>
                </a:solidFill>
                <a:latin typeface="Arial" panose="020B0604020202020204" pitchFamily="34" charset="0"/>
                <a:cs typeface="Arial" panose="020B0604020202020204" pitchFamily="34" charset="0"/>
              </a:rPr>
              <a:t>Online government services can be easily accessed</a:t>
            </a:r>
          </a:p>
        </p:txBody>
      </p:sp>
      <p:sp>
        <p:nvSpPr>
          <p:cNvPr id="15" name="TextBox 14">
            <a:extLst>
              <a:ext uri="{FF2B5EF4-FFF2-40B4-BE49-F238E27FC236}">
                <a16:creationId xmlns:a16="http://schemas.microsoft.com/office/drawing/2014/main" id="{290E0D7A-979E-791F-3DA1-CA0C9040461F}"/>
              </a:ext>
            </a:extLst>
          </p:cNvPr>
          <p:cNvSpPr txBox="1"/>
          <p:nvPr/>
        </p:nvSpPr>
        <p:spPr>
          <a:xfrm>
            <a:off x="4806898" y="4574617"/>
            <a:ext cx="2530069" cy="1200329"/>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People can apply for and change jobs</a:t>
            </a:r>
          </a:p>
        </p:txBody>
      </p:sp>
      <p:sp>
        <p:nvSpPr>
          <p:cNvPr id="17" name="TextBox 16">
            <a:extLst>
              <a:ext uri="{FF2B5EF4-FFF2-40B4-BE49-F238E27FC236}">
                <a16:creationId xmlns:a16="http://schemas.microsoft.com/office/drawing/2014/main" id="{27C51C0D-6AAE-6E90-838E-3A40D8E73972}"/>
              </a:ext>
            </a:extLst>
          </p:cNvPr>
          <p:cNvSpPr txBox="1"/>
          <p:nvPr/>
        </p:nvSpPr>
        <p:spPr>
          <a:xfrm>
            <a:off x="8520105" y="4389951"/>
            <a:ext cx="2707659" cy="1569660"/>
          </a:xfrm>
          <a:prstGeom prst="rect">
            <a:avLst/>
          </a:prstGeom>
          <a:noFill/>
        </p:spPr>
        <p:txBody>
          <a:bodyPr wrap="square" rtlCol="0">
            <a:spAutoFit/>
          </a:bodyPr>
          <a:lstStyle/>
          <a:p>
            <a:pPr algn="ctr"/>
            <a:r>
              <a:rPr lang="en-US" sz="2400" b="1" dirty="0">
                <a:solidFill>
                  <a:schemeClr val="bg1"/>
                </a:solidFill>
                <a:latin typeface="Arial" panose="020B0604020202020204" pitchFamily="34" charset="0"/>
                <a:cs typeface="Arial" panose="020B0604020202020204" pitchFamily="34" charset="0"/>
              </a:rPr>
              <a:t>There are opportunities for education and skill building</a:t>
            </a:r>
          </a:p>
        </p:txBody>
      </p:sp>
    </p:spTree>
    <p:extLst>
      <p:ext uri="{BB962C8B-B14F-4D97-AF65-F5344CB8AC3E}">
        <p14:creationId xmlns:p14="http://schemas.microsoft.com/office/powerpoint/2010/main" val="410688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6DA6E-E3E9-ED53-6EAB-EC34D6CDF5F6}"/>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E299A6EF-64C6-5A62-F004-9E5987B3A982}"/>
              </a:ext>
            </a:extLst>
          </p:cNvPr>
          <p:cNvSpPr/>
          <p:nvPr/>
        </p:nvSpPr>
        <p:spPr>
          <a:xfrm>
            <a:off x="-1" y="2878390"/>
            <a:ext cx="12192001" cy="3439907"/>
          </a:xfrm>
          <a:prstGeom prst="rect">
            <a:avLst/>
          </a:prstGeom>
          <a:solidFill>
            <a:srgbClr val="F2EE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a16="http://schemas.microsoft.com/office/drawing/2014/main" id="{86321FD4-268D-FCAA-EDE1-266174110CA8}"/>
              </a:ext>
            </a:extLst>
          </p:cNvPr>
          <p:cNvSpPr/>
          <p:nvPr/>
        </p:nvSpPr>
        <p:spPr>
          <a:xfrm>
            <a:off x="4378626" y="3272296"/>
            <a:ext cx="3240000" cy="2599114"/>
          </a:xfrm>
          <a:prstGeom prst="roundRect">
            <a:avLst>
              <a:gd name="adj" fmla="val 7543"/>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a16="http://schemas.microsoft.com/office/drawing/2014/main" id="{1187FC25-B4F8-A846-71E7-E5667CAA06A6}"/>
              </a:ext>
            </a:extLst>
          </p:cNvPr>
          <p:cNvSpPr/>
          <p:nvPr/>
        </p:nvSpPr>
        <p:spPr>
          <a:xfrm>
            <a:off x="8202024" y="3272296"/>
            <a:ext cx="3240000" cy="2599114"/>
          </a:xfrm>
          <a:prstGeom prst="roundRect">
            <a:avLst>
              <a:gd name="adj" fmla="val 7543"/>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23C9DEB-AD16-AA45-7F27-D4BCFD2F82FF}"/>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About the guide</a:t>
            </a:r>
          </a:p>
        </p:txBody>
      </p:sp>
      <p:sp>
        <p:nvSpPr>
          <p:cNvPr id="9" name="TextBox 8">
            <a:extLst>
              <a:ext uri="{FF2B5EF4-FFF2-40B4-BE49-F238E27FC236}">
                <a16:creationId xmlns:a16="http://schemas.microsoft.com/office/drawing/2014/main" id="{967BAFC9-045E-A92C-D3AD-61AD256B92E8}"/>
              </a:ext>
            </a:extLst>
          </p:cNvPr>
          <p:cNvSpPr txBox="1"/>
          <p:nvPr/>
        </p:nvSpPr>
        <p:spPr>
          <a:xfrm>
            <a:off x="518338" y="1417568"/>
            <a:ext cx="11087025" cy="1200329"/>
          </a:xfrm>
          <a:prstGeom prst="rect">
            <a:avLst/>
          </a:prstGeom>
          <a:noFill/>
        </p:spPr>
        <p:txBody>
          <a:bodyPr wrap="square" rtlCol="0">
            <a:spAutoFit/>
          </a:bodyPr>
          <a:lstStyle/>
          <a:p>
            <a:r>
              <a:rPr lang="en-AU" sz="2400" dirty="0">
                <a:latin typeface="Arial" panose="020B0604020202020204" pitchFamily="34" charset="0"/>
                <a:cs typeface="Arial" panose="020B0604020202020204" pitchFamily="34" charset="0"/>
              </a:rPr>
              <a:t>A digital inclusion guide has been developed to further assist councils in the Western Parkland City to improve digital inclusion for their community. The guide includes:</a:t>
            </a:r>
          </a:p>
        </p:txBody>
      </p:sp>
      <p:sp>
        <p:nvSpPr>
          <p:cNvPr id="3" name="Rounded Rectangle 2">
            <a:extLst>
              <a:ext uri="{FF2B5EF4-FFF2-40B4-BE49-F238E27FC236}">
                <a16:creationId xmlns:a16="http://schemas.microsoft.com/office/drawing/2014/main" id="{B44A1321-269C-03B3-3477-A0D273E0334A}"/>
              </a:ext>
            </a:extLst>
          </p:cNvPr>
          <p:cNvSpPr/>
          <p:nvPr/>
        </p:nvSpPr>
        <p:spPr>
          <a:xfrm>
            <a:off x="518338" y="3276006"/>
            <a:ext cx="3240000" cy="2595404"/>
          </a:xfrm>
          <a:prstGeom prst="roundRect">
            <a:avLst>
              <a:gd name="adj" fmla="val 7543"/>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121EA30-31B9-C2C0-5104-3B2BBE72235F}"/>
              </a:ext>
            </a:extLst>
          </p:cNvPr>
          <p:cNvSpPr txBox="1"/>
          <p:nvPr/>
        </p:nvSpPr>
        <p:spPr>
          <a:xfrm>
            <a:off x="681737" y="3708248"/>
            <a:ext cx="2913201" cy="1631216"/>
          </a:xfrm>
          <a:prstGeom prst="rect">
            <a:avLst/>
          </a:prstGeom>
          <a:noFill/>
        </p:spPr>
        <p:txBody>
          <a:bodyPr wrap="square" rtlCol="0">
            <a:spAutoFit/>
          </a:bodyPr>
          <a:lstStyle/>
          <a:p>
            <a:pPr lvl="0" algn="ctr"/>
            <a:r>
              <a:rPr lang="en-AU" sz="2000" b="1" dirty="0">
                <a:solidFill>
                  <a:schemeClr val="bg1"/>
                </a:solidFill>
                <a:latin typeface="Arial" panose="020B0604020202020204" pitchFamily="34" charset="0"/>
                <a:cs typeface="Arial" panose="020B0604020202020204" pitchFamily="34" charset="0"/>
              </a:rPr>
              <a:t>Overview of digital challenges in the Western Parkland City and the case for change</a:t>
            </a:r>
          </a:p>
        </p:txBody>
      </p:sp>
      <p:sp>
        <p:nvSpPr>
          <p:cNvPr id="8" name="TextBox 7">
            <a:extLst>
              <a:ext uri="{FF2B5EF4-FFF2-40B4-BE49-F238E27FC236}">
                <a16:creationId xmlns:a16="http://schemas.microsoft.com/office/drawing/2014/main" id="{10BC4494-E7A6-6798-C8AF-28860E1A5CCD}"/>
              </a:ext>
            </a:extLst>
          </p:cNvPr>
          <p:cNvSpPr txBox="1"/>
          <p:nvPr/>
        </p:nvSpPr>
        <p:spPr>
          <a:xfrm>
            <a:off x="4588731" y="3434182"/>
            <a:ext cx="2819789" cy="2246769"/>
          </a:xfrm>
          <a:prstGeom prst="rect">
            <a:avLst/>
          </a:prstGeom>
          <a:noFill/>
        </p:spPr>
        <p:txBody>
          <a:bodyPr wrap="square" rtlCol="0">
            <a:spAutoFit/>
          </a:bodyPr>
          <a:lstStyle/>
          <a:p>
            <a:pPr lvl="0" algn="ctr"/>
            <a:r>
              <a:rPr lang="en-AU" sz="2000" b="1" dirty="0">
                <a:solidFill>
                  <a:schemeClr val="bg1"/>
                </a:solidFill>
                <a:latin typeface="Arial" panose="020B0604020202020204" pitchFamily="34" charset="0"/>
                <a:cs typeface="Arial" panose="020B0604020202020204" pitchFamily="34" charset="0"/>
              </a:rPr>
              <a:t>Guidance for how councils can support digital inclusion through their strategic and operational planning processes </a:t>
            </a:r>
          </a:p>
        </p:txBody>
      </p:sp>
      <p:sp>
        <p:nvSpPr>
          <p:cNvPr id="10" name="TextBox 9">
            <a:extLst>
              <a:ext uri="{FF2B5EF4-FFF2-40B4-BE49-F238E27FC236}">
                <a16:creationId xmlns:a16="http://schemas.microsoft.com/office/drawing/2014/main" id="{6485A2FB-D27C-9F82-3939-8119B847EA1A}"/>
              </a:ext>
            </a:extLst>
          </p:cNvPr>
          <p:cNvSpPr txBox="1"/>
          <p:nvPr/>
        </p:nvSpPr>
        <p:spPr>
          <a:xfrm>
            <a:off x="8312538" y="3862137"/>
            <a:ext cx="3043825" cy="1323439"/>
          </a:xfrm>
          <a:prstGeom prst="rect">
            <a:avLst/>
          </a:prstGeom>
          <a:noFill/>
        </p:spPr>
        <p:txBody>
          <a:bodyPr wrap="square" rtlCol="0">
            <a:spAutoFit/>
          </a:bodyPr>
          <a:lstStyle/>
          <a:p>
            <a:pPr lvl="0" algn="ctr"/>
            <a:r>
              <a:rPr lang="en-AU" sz="2000" b="1" dirty="0">
                <a:solidFill>
                  <a:schemeClr val="bg1"/>
                </a:solidFill>
                <a:latin typeface="Arial" panose="020B0604020202020204" pitchFamily="34" charset="0"/>
                <a:cs typeface="Arial" panose="020B0604020202020204" pitchFamily="34" charset="0"/>
              </a:rPr>
              <a:t>Practical ideas, possible opportunities for consideration and case studies </a:t>
            </a:r>
          </a:p>
        </p:txBody>
      </p:sp>
    </p:spTree>
    <p:extLst>
      <p:ext uri="{BB962C8B-B14F-4D97-AF65-F5344CB8AC3E}">
        <p14:creationId xmlns:p14="http://schemas.microsoft.com/office/powerpoint/2010/main" val="37511049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6D1A-CD91-864F-05A1-577254A16A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65902F6-C370-8797-7676-786A2ACA3CE3}"/>
              </a:ext>
            </a:extLst>
          </p:cNvPr>
          <p:cNvSpPr/>
          <p:nvPr/>
        </p:nvSpPr>
        <p:spPr>
          <a:xfrm>
            <a:off x="-2" y="1125217"/>
            <a:ext cx="6096001" cy="5732783"/>
          </a:xfrm>
          <a:prstGeom prst="rect">
            <a:avLst/>
          </a:prstGeom>
          <a:solidFill>
            <a:srgbClr val="F2EE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D4FD3CC5-470A-3A2A-AA6D-2ABEC1F95DDF}"/>
              </a:ext>
            </a:extLst>
          </p:cNvPr>
          <p:cNvSpPr txBox="1"/>
          <p:nvPr/>
        </p:nvSpPr>
        <p:spPr>
          <a:xfrm>
            <a:off x="313150" y="304319"/>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How to use the guide through the IP&amp;R framework</a:t>
            </a:r>
          </a:p>
        </p:txBody>
      </p:sp>
      <p:sp>
        <p:nvSpPr>
          <p:cNvPr id="9" name="TextBox 8">
            <a:extLst>
              <a:ext uri="{FF2B5EF4-FFF2-40B4-BE49-F238E27FC236}">
                <a16:creationId xmlns:a16="http://schemas.microsoft.com/office/drawing/2014/main" id="{36B60CD5-E46D-3123-744F-4D8DC7168770}"/>
              </a:ext>
            </a:extLst>
          </p:cNvPr>
          <p:cNvSpPr txBox="1"/>
          <p:nvPr/>
        </p:nvSpPr>
        <p:spPr>
          <a:xfrm>
            <a:off x="518338" y="1530373"/>
            <a:ext cx="4999377" cy="5262979"/>
          </a:xfrm>
          <a:prstGeom prst="rect">
            <a:avLst/>
          </a:prstGeom>
          <a:noFill/>
        </p:spPr>
        <p:txBody>
          <a:bodyPr wrap="square" rtlCol="0">
            <a:spAutoFit/>
          </a:bodyPr>
          <a:lstStyle/>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Seek feedback from your community about their </a:t>
            </a:r>
            <a:r>
              <a:rPr lang="en-AU" sz="2400" b="1" dirty="0">
                <a:latin typeface="Arial" panose="020B0604020202020204" pitchFamily="34" charset="0"/>
                <a:cs typeface="Arial" panose="020B0604020202020204" pitchFamily="34" charset="0"/>
              </a:rPr>
              <a:t>experience</a:t>
            </a:r>
            <a:r>
              <a:rPr lang="en-AU" sz="2400" dirty="0">
                <a:latin typeface="Arial" panose="020B0604020202020204" pitchFamily="34" charset="0"/>
                <a:cs typeface="Arial" panose="020B0604020202020204" pitchFamily="34" charset="0"/>
              </a:rPr>
              <a:t> with digital exclusion</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Include digital inclusion as a </a:t>
            </a:r>
            <a:r>
              <a:rPr lang="en-AU" sz="2400" b="1" dirty="0">
                <a:latin typeface="Arial" panose="020B0604020202020204" pitchFamily="34" charset="0"/>
                <a:cs typeface="Arial" panose="020B0604020202020204" pitchFamily="34" charset="0"/>
              </a:rPr>
              <a:t>principle or goal in your CSP</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Consider </a:t>
            </a:r>
            <a:r>
              <a:rPr lang="en-AU" sz="2400" b="1" dirty="0">
                <a:latin typeface="Arial" panose="020B0604020202020204" pitchFamily="34" charset="0"/>
                <a:cs typeface="Arial" panose="020B0604020202020204" pitchFamily="34" charset="0"/>
              </a:rPr>
              <a:t>alternative funding </a:t>
            </a:r>
            <a:r>
              <a:rPr lang="en-AU" sz="2400" dirty="0">
                <a:latin typeface="Arial" panose="020B0604020202020204" pitchFamily="34" charset="0"/>
                <a:cs typeface="Arial" panose="020B0604020202020204" pitchFamily="34" charset="0"/>
              </a:rPr>
              <a:t>and </a:t>
            </a:r>
            <a:r>
              <a:rPr lang="en-AU" sz="2400" b="1" dirty="0">
                <a:latin typeface="Arial" panose="020B0604020202020204" pitchFamily="34" charset="0"/>
                <a:cs typeface="Arial" panose="020B0604020202020204" pitchFamily="34" charset="0"/>
              </a:rPr>
              <a:t>grant programs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Have a dedicated </a:t>
            </a:r>
            <a:r>
              <a:rPr lang="en-AU" sz="2400" b="1" dirty="0">
                <a:latin typeface="Arial" panose="020B0604020202020204" pitchFamily="34" charset="0"/>
                <a:cs typeface="Arial" panose="020B0604020202020204" pitchFamily="34" charset="0"/>
              </a:rPr>
              <a:t>digital equity and inclusion officer</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Provide </a:t>
            </a:r>
            <a:r>
              <a:rPr lang="en-AU" sz="2400" b="1" dirty="0">
                <a:latin typeface="Arial" panose="020B0604020202020204" pitchFamily="34" charset="0"/>
                <a:cs typeface="Arial" panose="020B0604020202020204" pitchFamily="34" charset="0"/>
              </a:rPr>
              <a:t>free Wi-Fi and computers</a:t>
            </a:r>
            <a:r>
              <a:rPr lang="en-AU" sz="2400" dirty="0">
                <a:latin typeface="Arial" panose="020B0604020202020204" pitchFamily="34" charset="0"/>
                <a:cs typeface="Arial" panose="020B0604020202020204" pitchFamily="34" charset="0"/>
              </a:rPr>
              <a:t> in libraries</a:t>
            </a:r>
          </a:p>
          <a:p>
            <a:pPr marL="342900" indent="-342900">
              <a:buFont typeface="Arial" panose="020B0604020202020204" pitchFamily="34" charset="0"/>
              <a:buChar char="•"/>
            </a:pPr>
            <a:r>
              <a:rPr lang="en-AU" sz="2400" dirty="0">
                <a:latin typeface="Arial" panose="020B0604020202020204" pitchFamily="34" charset="0"/>
                <a:cs typeface="Arial" panose="020B0604020202020204" pitchFamily="34" charset="0"/>
              </a:rPr>
              <a:t>Create a </a:t>
            </a:r>
            <a:r>
              <a:rPr lang="en-AU" sz="2400" b="1" dirty="0">
                <a:latin typeface="Arial" panose="020B0604020202020204" pitchFamily="34" charset="0"/>
                <a:cs typeface="Arial" panose="020B0604020202020204" pitchFamily="34" charset="0"/>
              </a:rPr>
              <a:t>digital equity and inclusion strategy</a:t>
            </a:r>
          </a:p>
          <a:p>
            <a:pPr marL="342900" indent="-342900">
              <a:buFont typeface="Arial" panose="020B0604020202020204" pitchFamily="34" charset="0"/>
              <a:buChar char="•"/>
            </a:pPr>
            <a:endParaRPr lang="en-AU" sz="24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9FA720E1-5422-3091-DE05-A15E9F334E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13205" y="1471610"/>
            <a:ext cx="6033796" cy="5039995"/>
          </a:xfrm>
          <a:prstGeom prst="rect">
            <a:avLst/>
          </a:prstGeom>
        </p:spPr>
      </p:pic>
      <p:sp>
        <p:nvSpPr>
          <p:cNvPr id="4" name="TextBox 3">
            <a:extLst>
              <a:ext uri="{FF2B5EF4-FFF2-40B4-BE49-F238E27FC236}">
                <a16:creationId xmlns:a16="http://schemas.microsoft.com/office/drawing/2014/main" id="{02EF445D-B147-EF57-CAB0-84452F3D913B}"/>
              </a:ext>
            </a:extLst>
          </p:cNvPr>
          <p:cNvSpPr txBox="1"/>
          <p:nvPr/>
        </p:nvSpPr>
        <p:spPr>
          <a:xfrm>
            <a:off x="4441372" y="2828835"/>
            <a:ext cx="2915079" cy="1477328"/>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all general staff (not executive level)</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720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6D1A-CD91-864F-05A1-577254A16AE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4FD3CC5-470A-3A2A-AA6D-2ABEC1F95DDF}"/>
              </a:ext>
            </a:extLst>
          </p:cNvPr>
          <p:cNvSpPr txBox="1"/>
          <p:nvPr/>
        </p:nvSpPr>
        <p:spPr>
          <a:xfrm>
            <a:off x="306275" y="106462"/>
            <a:ext cx="9661585" cy="954107"/>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Digital inclusion can be embedded through the IP&amp;R framework</a:t>
            </a:r>
          </a:p>
        </p:txBody>
      </p:sp>
      <p:pic>
        <p:nvPicPr>
          <p:cNvPr id="2" name="Picture 1">
            <a:extLst>
              <a:ext uri="{FF2B5EF4-FFF2-40B4-BE49-F238E27FC236}">
                <a16:creationId xmlns:a16="http://schemas.microsoft.com/office/drawing/2014/main" id="{9FA720E1-5422-3091-DE05-A15E9F334E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079102" y="1395983"/>
            <a:ext cx="6033796" cy="5039995"/>
          </a:xfrm>
          <a:prstGeom prst="rect">
            <a:avLst/>
          </a:prstGeom>
        </p:spPr>
      </p:pic>
      <p:sp>
        <p:nvSpPr>
          <p:cNvPr id="4" name="TextBox 3">
            <a:extLst>
              <a:ext uri="{FF2B5EF4-FFF2-40B4-BE49-F238E27FC236}">
                <a16:creationId xmlns:a16="http://schemas.microsoft.com/office/drawing/2014/main" id="{A7E39D21-A73E-704C-7B13-A21CBBBCF3F4}"/>
              </a:ext>
            </a:extLst>
          </p:cNvPr>
          <p:cNvSpPr txBox="1"/>
          <p:nvPr/>
        </p:nvSpPr>
        <p:spPr>
          <a:xfrm>
            <a:off x="4441372" y="2828835"/>
            <a:ext cx="2915079" cy="1200329"/>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executive level</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8863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A6D1A-CD91-864F-05A1-577254A16AEC}"/>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D4FD3CC5-470A-3A2A-AA6D-2ABEC1F95DDF}"/>
              </a:ext>
            </a:extLst>
          </p:cNvPr>
          <p:cNvSpPr txBox="1"/>
          <p:nvPr/>
        </p:nvSpPr>
        <p:spPr>
          <a:xfrm>
            <a:off x="306275" y="297444"/>
            <a:ext cx="9661585" cy="523220"/>
          </a:xfrm>
          <a:prstGeom prst="rect">
            <a:avLst/>
          </a:prstGeom>
          <a:noFill/>
        </p:spPr>
        <p:txBody>
          <a:bodyPr wrap="square" rtlCol="0">
            <a:spAutoFit/>
          </a:bodyPr>
          <a:lstStyle/>
          <a:p>
            <a:r>
              <a:rPr lang="en-AU" sz="2800" b="1" dirty="0">
                <a:solidFill>
                  <a:schemeClr val="bg1"/>
                </a:solidFill>
                <a:latin typeface="Arial" panose="020B0604020202020204" pitchFamily="34" charset="0"/>
                <a:cs typeface="Arial" panose="020B0604020202020204" pitchFamily="34" charset="0"/>
              </a:rPr>
              <a:t>Making digital inclusion happen</a:t>
            </a:r>
          </a:p>
        </p:txBody>
      </p:sp>
      <p:sp>
        <p:nvSpPr>
          <p:cNvPr id="2" name="Rectangle 1">
            <a:extLst>
              <a:ext uri="{FF2B5EF4-FFF2-40B4-BE49-F238E27FC236}">
                <a16:creationId xmlns:a16="http://schemas.microsoft.com/office/drawing/2014/main" id="{BC3B1351-7E06-9AA3-E1A0-54952DE1571D}"/>
              </a:ext>
            </a:extLst>
          </p:cNvPr>
          <p:cNvSpPr/>
          <p:nvPr/>
        </p:nvSpPr>
        <p:spPr>
          <a:xfrm>
            <a:off x="0" y="1125217"/>
            <a:ext cx="12192001" cy="5732783"/>
          </a:xfrm>
          <a:prstGeom prst="rect">
            <a:avLst/>
          </a:prstGeom>
          <a:solidFill>
            <a:srgbClr val="F2EEE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a:extLst>
              <a:ext uri="{FF2B5EF4-FFF2-40B4-BE49-F238E27FC236}">
                <a16:creationId xmlns:a16="http://schemas.microsoft.com/office/drawing/2014/main" id="{A4315FD1-8B4F-AF81-442C-F9C9C6500D8B}"/>
              </a:ext>
            </a:extLst>
          </p:cNvPr>
          <p:cNvSpPr/>
          <p:nvPr/>
        </p:nvSpPr>
        <p:spPr>
          <a:xfrm>
            <a:off x="4378627" y="1519123"/>
            <a:ext cx="3240000" cy="1350996"/>
          </a:xfrm>
          <a:prstGeom prst="roundRect">
            <a:avLst>
              <a:gd name="adj" fmla="val 7543"/>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4AA68892-19D7-8635-31FD-701D04ED4017}"/>
              </a:ext>
            </a:extLst>
          </p:cNvPr>
          <p:cNvSpPr/>
          <p:nvPr/>
        </p:nvSpPr>
        <p:spPr>
          <a:xfrm>
            <a:off x="8202025" y="1519123"/>
            <a:ext cx="3240000" cy="1350996"/>
          </a:xfrm>
          <a:prstGeom prst="roundRect">
            <a:avLst>
              <a:gd name="adj" fmla="val 7543"/>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a:extLst>
              <a:ext uri="{FF2B5EF4-FFF2-40B4-BE49-F238E27FC236}">
                <a16:creationId xmlns:a16="http://schemas.microsoft.com/office/drawing/2014/main" id="{2A2F9797-10F4-BF8C-B060-E95B65ACBA1B}"/>
              </a:ext>
            </a:extLst>
          </p:cNvPr>
          <p:cNvSpPr/>
          <p:nvPr/>
        </p:nvSpPr>
        <p:spPr>
          <a:xfrm>
            <a:off x="518339" y="1522833"/>
            <a:ext cx="3240000" cy="1350996"/>
          </a:xfrm>
          <a:prstGeom prst="roundRect">
            <a:avLst>
              <a:gd name="adj" fmla="val 7543"/>
            </a:avLst>
          </a:prstGeom>
          <a:solidFill>
            <a:srgbClr val="0D8E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38F04DB-1AE5-09E5-5175-A165D63EA594}"/>
              </a:ext>
            </a:extLst>
          </p:cNvPr>
          <p:cNvSpPr txBox="1"/>
          <p:nvPr/>
        </p:nvSpPr>
        <p:spPr>
          <a:xfrm>
            <a:off x="681738" y="1840678"/>
            <a:ext cx="2913201" cy="707886"/>
          </a:xfrm>
          <a:prstGeom prst="rect">
            <a:avLst/>
          </a:prstGeom>
          <a:noFill/>
        </p:spPr>
        <p:txBody>
          <a:bodyPr wrap="square" rtlCol="0">
            <a:spAutoFit/>
          </a:bodyPr>
          <a:lstStyle/>
          <a:p>
            <a:pPr lvl="0" algn="ctr"/>
            <a:r>
              <a:rPr lang="en-AU" sz="2000" b="1" dirty="0">
                <a:solidFill>
                  <a:schemeClr val="bg1"/>
                </a:solidFill>
                <a:latin typeface="Arial" panose="020B0604020202020204" pitchFamily="34" charset="0"/>
                <a:cs typeface="Arial" panose="020B0604020202020204" pitchFamily="34" charset="0"/>
              </a:rPr>
              <a:t>Long-term financial planning</a:t>
            </a:r>
          </a:p>
        </p:txBody>
      </p:sp>
      <p:sp>
        <p:nvSpPr>
          <p:cNvPr id="10" name="TextBox 9">
            <a:extLst>
              <a:ext uri="{FF2B5EF4-FFF2-40B4-BE49-F238E27FC236}">
                <a16:creationId xmlns:a16="http://schemas.microsoft.com/office/drawing/2014/main" id="{9C1D83B9-C90B-E4A9-60C8-33D10F230E50}"/>
              </a:ext>
            </a:extLst>
          </p:cNvPr>
          <p:cNvSpPr txBox="1"/>
          <p:nvPr/>
        </p:nvSpPr>
        <p:spPr>
          <a:xfrm>
            <a:off x="4570287" y="1955075"/>
            <a:ext cx="2819789" cy="400110"/>
          </a:xfrm>
          <a:prstGeom prst="rect">
            <a:avLst/>
          </a:prstGeom>
          <a:noFill/>
        </p:spPr>
        <p:txBody>
          <a:bodyPr wrap="square" rtlCol="0">
            <a:spAutoFit/>
          </a:bodyPr>
          <a:lstStyle/>
          <a:p>
            <a:pPr lvl="0" algn="ctr"/>
            <a:r>
              <a:rPr lang="en-AU" sz="2000" b="1" dirty="0">
                <a:solidFill>
                  <a:schemeClr val="bg1"/>
                </a:solidFill>
                <a:latin typeface="Arial" panose="020B0604020202020204" pitchFamily="34" charset="0"/>
                <a:cs typeface="Arial" panose="020B0604020202020204" pitchFamily="34" charset="0"/>
              </a:rPr>
              <a:t>Workforce planning</a:t>
            </a:r>
          </a:p>
        </p:txBody>
      </p:sp>
      <p:sp>
        <p:nvSpPr>
          <p:cNvPr id="11" name="TextBox 10">
            <a:extLst>
              <a:ext uri="{FF2B5EF4-FFF2-40B4-BE49-F238E27FC236}">
                <a16:creationId xmlns:a16="http://schemas.microsoft.com/office/drawing/2014/main" id="{0766CBF6-C74C-4768-B354-530DFFB58FFF}"/>
              </a:ext>
            </a:extLst>
          </p:cNvPr>
          <p:cNvSpPr txBox="1"/>
          <p:nvPr/>
        </p:nvSpPr>
        <p:spPr>
          <a:xfrm>
            <a:off x="8251503" y="1851500"/>
            <a:ext cx="3043825" cy="707886"/>
          </a:xfrm>
          <a:prstGeom prst="rect">
            <a:avLst/>
          </a:prstGeom>
          <a:noFill/>
        </p:spPr>
        <p:txBody>
          <a:bodyPr wrap="square" rtlCol="0">
            <a:spAutoFit/>
          </a:bodyPr>
          <a:lstStyle/>
          <a:p>
            <a:pPr lvl="0" algn="ctr"/>
            <a:r>
              <a:rPr lang="en-AU" sz="2000" b="1" dirty="0">
                <a:solidFill>
                  <a:schemeClr val="bg1"/>
                </a:solidFill>
                <a:latin typeface="Arial" panose="020B0604020202020204" pitchFamily="34" charset="0"/>
                <a:cs typeface="Arial" panose="020B0604020202020204" pitchFamily="34" charset="0"/>
              </a:rPr>
              <a:t>Asset management planning</a:t>
            </a:r>
          </a:p>
        </p:txBody>
      </p:sp>
      <p:sp>
        <p:nvSpPr>
          <p:cNvPr id="12" name="Rounded Rectangle 11">
            <a:extLst>
              <a:ext uri="{FF2B5EF4-FFF2-40B4-BE49-F238E27FC236}">
                <a16:creationId xmlns:a16="http://schemas.microsoft.com/office/drawing/2014/main" id="{AB1CB4DA-01C0-14A6-0C9B-1E0E59025453}"/>
              </a:ext>
            </a:extLst>
          </p:cNvPr>
          <p:cNvSpPr/>
          <p:nvPr/>
        </p:nvSpPr>
        <p:spPr>
          <a:xfrm>
            <a:off x="518338" y="3043395"/>
            <a:ext cx="3240000" cy="3199275"/>
          </a:xfrm>
          <a:prstGeom prst="roundRect">
            <a:avLst>
              <a:gd name="adj" fmla="val 7543"/>
            </a:avLst>
          </a:prstGeom>
          <a:solidFill>
            <a:srgbClr val="0D8E2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D8E2D"/>
              </a:solidFill>
            </a:endParaRPr>
          </a:p>
        </p:txBody>
      </p:sp>
      <p:sp>
        <p:nvSpPr>
          <p:cNvPr id="13" name="Rounded Rectangle 12">
            <a:extLst>
              <a:ext uri="{FF2B5EF4-FFF2-40B4-BE49-F238E27FC236}">
                <a16:creationId xmlns:a16="http://schemas.microsoft.com/office/drawing/2014/main" id="{ED7BEB01-DA99-CBCA-3362-3D2938ACE670}"/>
              </a:ext>
            </a:extLst>
          </p:cNvPr>
          <p:cNvSpPr/>
          <p:nvPr/>
        </p:nvSpPr>
        <p:spPr>
          <a:xfrm>
            <a:off x="4378627" y="3043394"/>
            <a:ext cx="3240000" cy="3199275"/>
          </a:xfrm>
          <a:prstGeom prst="roundRect">
            <a:avLst>
              <a:gd name="adj" fmla="val 7543"/>
            </a:avLst>
          </a:prstGeom>
          <a:solidFill>
            <a:srgbClr val="0D8E2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D8E2D"/>
              </a:solidFill>
            </a:endParaRPr>
          </a:p>
        </p:txBody>
      </p:sp>
      <p:sp>
        <p:nvSpPr>
          <p:cNvPr id="14" name="Rounded Rectangle 13">
            <a:extLst>
              <a:ext uri="{FF2B5EF4-FFF2-40B4-BE49-F238E27FC236}">
                <a16:creationId xmlns:a16="http://schemas.microsoft.com/office/drawing/2014/main" id="{BADD5F9E-65A5-D6B7-4212-C96C7334BA75}"/>
              </a:ext>
            </a:extLst>
          </p:cNvPr>
          <p:cNvSpPr/>
          <p:nvPr/>
        </p:nvSpPr>
        <p:spPr>
          <a:xfrm>
            <a:off x="8202023" y="3054141"/>
            <a:ext cx="3240000" cy="3199275"/>
          </a:xfrm>
          <a:prstGeom prst="roundRect">
            <a:avLst>
              <a:gd name="adj" fmla="val 7543"/>
            </a:avLst>
          </a:prstGeom>
          <a:solidFill>
            <a:srgbClr val="0D8E2D">
              <a:alpha val="5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D8E2D"/>
              </a:solidFill>
            </a:endParaRPr>
          </a:p>
        </p:txBody>
      </p:sp>
      <p:sp>
        <p:nvSpPr>
          <p:cNvPr id="15" name="TextBox 14">
            <a:extLst>
              <a:ext uri="{FF2B5EF4-FFF2-40B4-BE49-F238E27FC236}">
                <a16:creationId xmlns:a16="http://schemas.microsoft.com/office/drawing/2014/main" id="{8E46A980-3916-4CCA-B742-B6132A810428}"/>
              </a:ext>
            </a:extLst>
          </p:cNvPr>
          <p:cNvSpPr txBox="1"/>
          <p:nvPr/>
        </p:nvSpPr>
        <p:spPr>
          <a:xfrm>
            <a:off x="738594" y="3191674"/>
            <a:ext cx="2856345" cy="2862322"/>
          </a:xfrm>
          <a:prstGeom prst="rect">
            <a:avLst/>
          </a:prstGeom>
          <a:noFill/>
        </p:spPr>
        <p:txBody>
          <a:bodyPr wrap="square" rtlCol="0">
            <a:spAutoFit/>
          </a:bodyPr>
          <a:lstStyle/>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Alternative funding</a:t>
            </a:r>
          </a:p>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Grant programs</a:t>
            </a:r>
          </a:p>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Volunteer and community-based programs</a:t>
            </a:r>
          </a:p>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Development contributions</a:t>
            </a:r>
          </a:p>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Innovative service-delivery models</a:t>
            </a:r>
          </a:p>
        </p:txBody>
      </p:sp>
      <p:sp>
        <p:nvSpPr>
          <p:cNvPr id="16" name="TextBox 15">
            <a:extLst>
              <a:ext uri="{FF2B5EF4-FFF2-40B4-BE49-F238E27FC236}">
                <a16:creationId xmlns:a16="http://schemas.microsoft.com/office/drawing/2014/main" id="{5AC97491-E7CA-E83E-FD5B-61C308580B70}"/>
              </a:ext>
            </a:extLst>
          </p:cNvPr>
          <p:cNvSpPr txBox="1"/>
          <p:nvPr/>
        </p:nvSpPr>
        <p:spPr>
          <a:xfrm>
            <a:off x="4563051" y="3174672"/>
            <a:ext cx="2856345" cy="3170099"/>
          </a:xfrm>
          <a:prstGeom prst="rect">
            <a:avLst/>
          </a:prstGeom>
          <a:noFill/>
        </p:spPr>
        <p:txBody>
          <a:bodyPr wrap="square" rtlCol="0">
            <a:spAutoFit/>
          </a:bodyPr>
          <a:lstStyle/>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Digital equity and inclusion officer</a:t>
            </a:r>
          </a:p>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Digital equity and inclusion working group</a:t>
            </a:r>
          </a:p>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Digital equity and inclusion champions</a:t>
            </a:r>
          </a:p>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Digital literacy training to all staff</a:t>
            </a:r>
          </a:p>
          <a:p>
            <a:pPr marL="342900" indent="-342900">
              <a:buFont typeface="Arial" panose="020B0604020202020204" pitchFamily="34" charset="0"/>
              <a:buChar char="•"/>
            </a:pPr>
            <a:endParaRPr lang="en-AU" sz="20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F4CEA250-9DAE-D66F-20D3-85F12A74C247}"/>
              </a:ext>
            </a:extLst>
          </p:cNvPr>
          <p:cNvSpPr txBox="1"/>
          <p:nvPr/>
        </p:nvSpPr>
        <p:spPr>
          <a:xfrm>
            <a:off x="8393850" y="3222617"/>
            <a:ext cx="2856345" cy="2862322"/>
          </a:xfrm>
          <a:prstGeom prst="rect">
            <a:avLst/>
          </a:prstGeom>
          <a:noFill/>
        </p:spPr>
        <p:txBody>
          <a:bodyPr wrap="square" rtlCol="0">
            <a:spAutoFit/>
          </a:bodyPr>
          <a:lstStyle/>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Wi-Fi and computers in libraries and public areas</a:t>
            </a:r>
          </a:p>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Access to devices and software</a:t>
            </a:r>
          </a:p>
          <a:p>
            <a:pPr marL="342900" indent="-342900">
              <a:buFont typeface="Arial" panose="020B0604020202020204" pitchFamily="34" charset="0"/>
              <a:buChar char="•"/>
            </a:pPr>
            <a:r>
              <a:rPr lang="en-AU" sz="2000" dirty="0">
                <a:latin typeface="Arial" panose="020B0604020202020204" pitchFamily="34" charset="0"/>
                <a:cs typeface="Arial" panose="020B0604020202020204" pitchFamily="34" charset="0"/>
              </a:rPr>
              <a:t>Private meeting spaces</a:t>
            </a:r>
          </a:p>
          <a:p>
            <a:pPr marL="342900" indent="-342900">
              <a:buFont typeface="Arial" panose="020B0604020202020204" pitchFamily="34" charset="0"/>
              <a:buChar char="•"/>
            </a:pPr>
            <a:endParaRPr lang="en-AU" sz="2000"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221CB785-9B13-A876-6C27-049AF95D3C58}"/>
              </a:ext>
            </a:extLst>
          </p:cNvPr>
          <p:cNvSpPr txBox="1"/>
          <p:nvPr/>
        </p:nvSpPr>
        <p:spPr>
          <a:xfrm>
            <a:off x="4541087" y="2486463"/>
            <a:ext cx="2915079" cy="1477328"/>
          </a:xfrm>
          <a:prstGeom prst="rect">
            <a:avLst/>
          </a:prstGeom>
          <a:solidFill>
            <a:schemeClr val="accent4"/>
          </a:solidFill>
        </p:spPr>
        <p:txBody>
          <a:bodyPr wrap="square" rtlCol="0">
            <a:spAutoFit/>
          </a:bodyPr>
          <a:lstStyle/>
          <a:p>
            <a:pPr algn="ctr"/>
            <a:endParaRPr lang="en-US" b="1" dirty="0">
              <a:latin typeface="Arial" panose="020B0604020202020204" pitchFamily="34" charset="0"/>
              <a:cs typeface="Arial" panose="020B0604020202020204" pitchFamily="34" charset="0"/>
            </a:endParaRPr>
          </a:p>
          <a:p>
            <a:pPr algn="ctr"/>
            <a:r>
              <a:rPr lang="en-US" b="1" dirty="0">
                <a:latin typeface="Arial" panose="020B0604020202020204" pitchFamily="34" charset="0"/>
                <a:cs typeface="Arial" panose="020B0604020202020204" pitchFamily="34" charset="0"/>
              </a:rPr>
              <a:t>Targeted toward executive level and corporate planners</a:t>
            </a:r>
          </a:p>
          <a:p>
            <a:pPr algn="ct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40492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etadata xmlns="http://www.objective.com/ecm/document/metadata/55604B7EF7E23E90E05400144FFBB63F" version="1.0.0">
  <systemFields>
    <field name="Objective-Id">
      <value order="0">A5671287</value>
    </field>
    <field name="Objective-Title">
      <value order="0">2023 Sydney Parklands Council  - GM Presentation</value>
    </field>
    <field name="Objective-Description">
      <value order="0"/>
    </field>
    <field name="Objective-CreationStamp">
      <value order="0">2023-08-21T04:20:01Z</value>
    </field>
    <field name="Objective-IsApproved">
      <value order="0">false</value>
    </field>
    <field name="Objective-IsPublished">
      <value order="0">true</value>
    </field>
    <field name="Objective-DatePublished">
      <value order="0">2023-08-22T06:05:51Z</value>
    </field>
    <field name="Objective-ModificationStamp">
      <value order="0">2023-08-22T06:05:51Z</value>
    </field>
    <field name="Objective-Owner">
      <value order="0">Anna Milienou</value>
    </field>
    <field name="Objective-Path">
      <value order="0">Objective Global Folder:FCC File Plan:Community Relations:Media Liaison:Communications Administration:General Administration:General</value>
    </field>
    <field name="Objective-Parent">
      <value order="0">General</value>
    </field>
    <field name="Objective-State">
      <value order="0">Published</value>
    </field>
    <field name="Objective-VersionId">
      <value order="0">vA8951945</value>
    </field>
    <field name="Objective-Version">
      <value order="0">6.0</value>
    </field>
    <field name="Objective-VersionNumber">
      <value order="0">6</value>
    </field>
    <field name="Objective-VersionComment">
      <value order="0"/>
    </field>
    <field name="Objective-FileNumber">
      <value order="0">12/03174</value>
    </field>
    <field name="Objective-Classification">
      <value order="0"/>
    </field>
    <field name="Objective-Caveats">
      <value order="0"/>
    </field>
  </systemFields>
  <catalogues>
    <catalogue name="Document Type Catalogue" type="type" ori="id:cA5">
      <field name="Objective-Extender - Email URL">
        <value order="0">Email URL</value>
      </field>
    </catalogue>
  </catalogues>
</metadata>
</file>

<file path=customXml/item3.xml><?xml version="1.0" encoding="utf-8"?>
<ct:contentTypeSchema xmlns:ct="http://schemas.microsoft.com/office/2006/metadata/contentType" xmlns:ma="http://schemas.microsoft.com/office/2006/metadata/properties/metaAttributes" ct:_="" ma:_="" ma:contentTypeName="Document" ma:contentTypeID="0x010100E1ABB1A2AFBFD84395F8D47048A7A17C" ma:contentTypeVersion="14" ma:contentTypeDescription="Create a new document." ma:contentTypeScope="" ma:versionID="a61d111dd57e34422913299ebc62d03c">
  <xsd:schema xmlns:xsd="http://www.w3.org/2001/XMLSchema" xmlns:xs="http://www.w3.org/2001/XMLSchema" xmlns:p="http://schemas.microsoft.com/office/2006/metadata/properties" xmlns:ns3="3123e821-192d-4b9a-ae6a-166067410717" xmlns:ns4="331f2679-72d0-427c-8de7-43d764a263a1" targetNamespace="http://schemas.microsoft.com/office/2006/metadata/properties" ma:root="true" ma:fieldsID="945a727717a8a0618374cbf08c5d76c8" ns3:_="" ns4:_="">
    <xsd:import namespace="3123e821-192d-4b9a-ae6a-166067410717"/>
    <xsd:import namespace="331f2679-72d0-427c-8de7-43d764a263a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KeyPoints" minOccurs="0"/>
                <xsd:element ref="ns4:MediaServiceKeyPoints" minOccurs="0"/>
                <xsd:element ref="ns4:MediaServiceAutoTags" minOccurs="0"/>
                <xsd:element ref="ns4:MediaServiceObjectDetectorVersions" minOccurs="0"/>
                <xsd:element ref="ns4:MediaServiceGenerationTime" minOccurs="0"/>
                <xsd:element ref="ns4:MediaServiceEventHashCode"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23e821-192d-4b9a-ae6a-16606741071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1f2679-72d0-427c-8de7-43d764a263a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17" nillable="true" ma:displayName="Tags" ma:internalName="MediaServiceAutoTags"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088DC1-7D5A-4381-98BD-F9D9AA2DCA91}">
  <ds:schemaRefs>
    <ds:schemaRef ds:uri="http://purl.org/dc/elements/1.1/"/>
    <ds:schemaRef ds:uri="331f2679-72d0-427c-8de7-43d764a263a1"/>
    <ds:schemaRef ds:uri="http://schemas.microsoft.com/office/infopath/2007/PartnerControls"/>
    <ds:schemaRef ds:uri="http://purl.org/dc/terms/"/>
    <ds:schemaRef ds:uri="http://schemas.openxmlformats.org/package/2006/metadata/core-properties"/>
    <ds:schemaRef ds:uri="http://schemas.microsoft.com/office/2006/metadata/properties"/>
    <ds:schemaRef ds:uri="http://schemas.microsoft.com/office/2006/documentManagement/types"/>
    <ds:schemaRef ds:uri="3123e821-192d-4b9a-ae6a-166067410717"/>
    <ds:schemaRef ds:uri="http://www.w3.org/XML/1998/namespace"/>
    <ds:schemaRef ds:uri="http://purl.org/dc/dcmitype/"/>
  </ds:schemaRefs>
</ds:datastoreItem>
</file>

<file path=customXml/itemProps2.xml><?xml version="1.0" encoding="utf-8"?>
<ds:datastoreItem xmlns:ds="http://schemas.openxmlformats.org/officeDocument/2006/customXml" ds:itemID="{5745109E-2DDF-40CB-AC2B-FF9B10C90820}">
  <ds:schemaRefs>
    <ds:schemaRef ds:uri="http://www.objective.com/ecm/document/metadata/55604B7EF7E23E90E05400144FFBB63F"/>
  </ds:schemaRefs>
</ds:datastoreItem>
</file>

<file path=customXml/itemProps3.xml><?xml version="1.0" encoding="utf-8"?>
<ds:datastoreItem xmlns:ds="http://schemas.openxmlformats.org/officeDocument/2006/customXml" ds:itemID="{8AD6B6E6-A5D1-43A9-9E49-A9379AA5ED7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23e821-192d-4b9a-ae6a-166067410717"/>
    <ds:schemaRef ds:uri="331f2679-72d0-427c-8de7-43d764a263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CC6A67E-0E56-4BB1-895E-0308371B0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13697</TotalTime>
  <Words>1176</Words>
  <Application>Microsoft Macintosh PowerPoint</Application>
  <PresentationFormat>Widescreen</PresentationFormat>
  <Paragraphs>184</Paragraphs>
  <Slides>20</Slides>
  <Notes>20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Toward a digitally inclusive Western Parkland City A guide for councils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Fairfield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Governance  Review</dc:title>
  <dc:creator>Anna Milienou</dc:creator>
  <cp:lastModifiedBy>Phoebe Schumacher</cp:lastModifiedBy>
  <cp:revision>115</cp:revision>
  <dcterms:created xsi:type="dcterms:W3CDTF">2023-08-21T00:24:15Z</dcterms:created>
  <dcterms:modified xsi:type="dcterms:W3CDTF">2024-03-28T04:32:19Z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A5671287</vt:lpwstr>
  </property>
  <property fmtid="{D5CDD505-2E9C-101B-9397-08002B2CF9AE}" pid="4" name="Objective-Title">
    <vt:lpwstr>2023 Sydney Parklands Council  - GM Presentation</vt:lpwstr>
  </property>
  <property fmtid="{D5CDD505-2E9C-101B-9397-08002B2CF9AE}" pid="5" name="Objective-Description">
    <vt:lpwstr/>
  </property>
  <property fmtid="{D5CDD505-2E9C-101B-9397-08002B2CF9AE}" pid="6" name="Objective-CreationStamp">
    <vt:filetime>2023-08-21T04:20:01Z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2023-08-22T06:05:51Z</vt:filetime>
  </property>
  <property fmtid="{D5CDD505-2E9C-101B-9397-08002B2CF9AE}" pid="10" name="Objective-ModificationStamp">
    <vt:filetime>2023-08-22T06:05:51Z</vt:filetime>
  </property>
  <property fmtid="{D5CDD505-2E9C-101B-9397-08002B2CF9AE}" pid="11" name="Objective-Owner">
    <vt:lpwstr>Anna Milienou</vt:lpwstr>
  </property>
  <property fmtid="{D5CDD505-2E9C-101B-9397-08002B2CF9AE}" pid="12" name="Objective-Path">
    <vt:lpwstr>Objective Global Folder:FCC File Plan:Community Relations:Media Liaison:Communications Administration:General Administration:General:</vt:lpwstr>
  </property>
  <property fmtid="{D5CDD505-2E9C-101B-9397-08002B2CF9AE}" pid="13" name="Objective-Parent">
    <vt:lpwstr>General</vt:lpwstr>
  </property>
  <property fmtid="{D5CDD505-2E9C-101B-9397-08002B2CF9AE}" pid="14" name="Objective-State">
    <vt:lpwstr>Published</vt:lpwstr>
  </property>
  <property fmtid="{D5CDD505-2E9C-101B-9397-08002B2CF9AE}" pid="15" name="Objective-VersionId">
    <vt:lpwstr>vA8951945</vt:lpwstr>
  </property>
  <property fmtid="{D5CDD505-2E9C-101B-9397-08002B2CF9AE}" pid="16" name="Objective-Version">
    <vt:lpwstr>6.0</vt:lpwstr>
  </property>
  <property fmtid="{D5CDD505-2E9C-101B-9397-08002B2CF9AE}" pid="17" name="Objective-VersionNumber">
    <vt:r8>6</vt:r8>
  </property>
  <property fmtid="{D5CDD505-2E9C-101B-9397-08002B2CF9AE}" pid="18" name="Objective-VersionComment">
    <vt:lpwstr/>
  </property>
  <property fmtid="{D5CDD505-2E9C-101B-9397-08002B2CF9AE}" pid="19" name="Objective-FileNumber">
    <vt:lpwstr>12/03174</vt:lpwstr>
  </property>
  <property fmtid="{D5CDD505-2E9C-101B-9397-08002B2CF9AE}" pid="20" name="Objective-Classification">
    <vt:lpwstr>[Inherited - none]</vt:lpwstr>
  </property>
  <property fmtid="{D5CDD505-2E9C-101B-9397-08002B2CF9AE}" pid="21" name="Objective-Caveats">
    <vt:lpwstr/>
  </property>
  <property fmtid="{D5CDD505-2E9C-101B-9397-08002B2CF9AE}" pid="22" name="Objective-Extender - Email URL">
    <vt:lpwstr>Email URL</vt:lpwstr>
  </property>
  <property fmtid="{D5CDD505-2E9C-101B-9397-08002B2CF9AE}" pid="23" name="Objective-Comment">
    <vt:lpwstr/>
  </property>
  <property fmtid="{D5CDD505-2E9C-101B-9397-08002B2CF9AE}" pid="24" name="ContentTypeId">
    <vt:lpwstr>0x010100E1ABB1A2AFBFD84395F8D47048A7A17C</vt:lpwstr>
  </property>
</Properties>
</file>